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71" r:id="rId3"/>
    <p:sldId id="258" r:id="rId4"/>
    <p:sldId id="265" r:id="rId5"/>
    <p:sldId id="267" r:id="rId6"/>
    <p:sldId id="268" r:id="rId7"/>
    <p:sldId id="269" r:id="rId8"/>
    <p:sldId id="270" r:id="rId9"/>
    <p:sldId id="272" r:id="rId10"/>
    <p:sldId id="273"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FC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3968" autoAdjust="0"/>
  </p:normalViewPr>
  <p:slideViewPr>
    <p:cSldViewPr>
      <p:cViewPr>
        <p:scale>
          <a:sx n="100" d="100"/>
          <a:sy n="100" d="100"/>
        </p:scale>
        <p:origin x="642" y="750"/>
      </p:cViewPr>
      <p:guideLst>
        <p:guide orient="horz" pos="2160"/>
        <p:guide pos="2880"/>
      </p:guideLst>
    </p:cSldViewPr>
  </p:slideViewPr>
  <p:notesTextViewPr>
    <p:cViewPr>
      <p:scale>
        <a:sx n="1" d="1"/>
        <a:sy n="1" d="1"/>
      </p:scale>
      <p:origin x="0" y="64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46BEC151-656F-44A2-8255-0AE89AB48174}" type="datetimeFigureOut">
              <a:rPr lang="en-US" smtClean="0"/>
              <a:t>2/26/2015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BD8CFE51-A54E-4367-B468-A37B7D287D0E}" type="slidenum">
              <a:rPr lang="en-US" smtClean="0"/>
              <a:t>‹#›</a:t>
            </a:fld>
            <a:endParaRPr lang="en-US"/>
          </a:p>
        </p:txBody>
      </p:sp>
    </p:spTree>
    <p:extLst>
      <p:ext uri="{BB962C8B-B14F-4D97-AF65-F5344CB8AC3E}">
        <p14:creationId xmlns:p14="http://schemas.microsoft.com/office/powerpoint/2010/main" val="3537570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u="sng" kern="1200" dirty="0" smtClean="0">
                <a:solidFill>
                  <a:srgbClr val="000000"/>
                </a:solidFill>
                <a:effectLst/>
                <a:latin typeface="+mn-lt"/>
                <a:ea typeface="+mn-ea"/>
                <a:cs typeface="+mn-cs"/>
              </a:rPr>
              <a:t>Basic Narrative:</a:t>
            </a:r>
          </a:p>
          <a:p>
            <a:pPr marL="0" marR="0">
              <a:spcBef>
                <a:spcPts val="0"/>
              </a:spcBef>
              <a:spcAft>
                <a:spcPts val="0"/>
              </a:spcAft>
            </a:pP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The NH Bureau of Drug and Alcohol Services is committed to developing a robust, effective, and well-coordinated continuum of care for substance use disorders that includes health promotion (sometimes called environmental prevention), prevention, early identification and intervention, treatment, and recovery supports.  </a:t>
            </a:r>
          </a:p>
          <a:p>
            <a:pPr marL="0" marR="0">
              <a:spcBef>
                <a:spcPts val="0"/>
              </a:spcBef>
              <a:spcAft>
                <a:spcPts val="0"/>
              </a:spcAft>
            </a:pP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This presentation is designed to introduce the components of a robust, effective and well-coordinated continuum of care that encourage communities to support resiliency and recovery and to lay the foundation for public health regions in the state to begin to address gaps in the continuum over time. </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u="sng" kern="1200" dirty="0" smtClean="0">
                <a:solidFill>
                  <a:srgbClr val="000000"/>
                </a:solidFill>
                <a:effectLst/>
                <a:latin typeface="+mn-lt"/>
                <a:ea typeface="+mn-ea"/>
                <a:cs typeface="+mn-cs"/>
              </a:rPr>
              <a:t>Optional Expanded Narrative:</a:t>
            </a:r>
          </a:p>
          <a:p>
            <a:pPr marL="0" marR="0">
              <a:spcBef>
                <a:spcPts val="0"/>
              </a:spcBef>
              <a:spcAft>
                <a:spcPts val="0"/>
              </a:spcAft>
            </a:pP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The ultimate goal of a continuum of care initiative for substance misuse is to have:</a:t>
            </a:r>
          </a:p>
          <a:p>
            <a:pPr marL="0" marR="0">
              <a:spcBef>
                <a:spcPts val="0"/>
              </a:spcBef>
              <a:spcAft>
                <a:spcPts val="0"/>
              </a:spcAft>
            </a:pP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 Adequate public education and awareness of substance misuse and its risks as well as awareness of the progression of substance use disorders</a:t>
            </a: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 Strategies for population health promotion, prevention programming and resiliency development</a:t>
            </a: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 Widespread, universal screening in multiple settings and with all populations</a:t>
            </a: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 Trained “early identifiers” in a wide range of community settings </a:t>
            </a: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 Open, clear communication and referral paths between early identifiers and service providers for general communication and knowledge sharing as well as referrals</a:t>
            </a: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 A robust array of services from assessment and early and brief treatment through residential programs and long-term recovery supports</a:t>
            </a: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 A collaborative and communication-focused model within communities in the region that relays general and specific information that can act as an early warning system if and when new threats emerge, that moves individuals into appropriate levels of care as quickly as possible, that responds to individual and collective need, and that is continually reflecting on and improving services and supports for residents.</a:t>
            </a:r>
            <a:endParaRPr lang="en-US" sz="1200" dirty="0" smtClean="0">
              <a:effectLst/>
              <a:latin typeface="Times New Roman"/>
              <a:ea typeface="Times New Roman"/>
            </a:endParaRPr>
          </a:p>
          <a:p>
            <a:pPr marL="0" marR="0">
              <a:lnSpc>
                <a:spcPct val="115000"/>
              </a:lnSpc>
              <a:spcBef>
                <a:spcPts val="0"/>
              </a:spcBef>
              <a:spcAft>
                <a:spcPts val="0"/>
              </a:spcAft>
            </a:pPr>
            <a:endParaRPr lang="en-US" sz="1100" dirty="0">
              <a:effectLst/>
              <a:latin typeface="+mn-lt"/>
              <a:ea typeface="Calibri"/>
              <a:cs typeface="Times New Roman"/>
            </a:endParaRPr>
          </a:p>
        </p:txBody>
      </p:sp>
      <p:sp>
        <p:nvSpPr>
          <p:cNvPr id="4" name="Slide Number Placeholder 3"/>
          <p:cNvSpPr>
            <a:spLocks noGrp="1"/>
          </p:cNvSpPr>
          <p:nvPr>
            <p:ph type="sldNum" sz="quarter" idx="10"/>
          </p:nvPr>
        </p:nvSpPr>
        <p:spPr/>
        <p:txBody>
          <a:bodyPr/>
          <a:lstStyle/>
          <a:p>
            <a:fld id="{894D8339-2F59-4EC8-9FAF-3B337F241BD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138416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100" dirty="0" smtClean="0">
                <a:effectLst/>
                <a:latin typeface="+mn-lt"/>
                <a:ea typeface="Calibri"/>
                <a:cs typeface="Times New Roman"/>
              </a:rPr>
              <a:t>The information</a:t>
            </a:r>
            <a:r>
              <a:rPr lang="en-US" sz="1100" baseline="0" dirty="0" smtClean="0">
                <a:effectLst/>
                <a:latin typeface="+mn-lt"/>
                <a:ea typeface="Calibri"/>
                <a:cs typeface="Times New Roman"/>
              </a:rPr>
              <a:t> shared today articulates the state’s framework for a robust, effective continuum of care for substance misuse and substance use disorders in NH communities.  </a:t>
            </a:r>
          </a:p>
          <a:p>
            <a:pPr marL="0" marR="0">
              <a:lnSpc>
                <a:spcPct val="115000"/>
              </a:lnSpc>
              <a:spcBef>
                <a:spcPts val="0"/>
              </a:spcBef>
              <a:spcAft>
                <a:spcPts val="0"/>
              </a:spcAft>
            </a:pPr>
            <a:endParaRPr lang="en-US" sz="1100" baseline="0" dirty="0" smtClean="0">
              <a:effectLst/>
              <a:latin typeface="+mn-lt"/>
              <a:ea typeface="Calibri"/>
              <a:cs typeface="Times New Roman"/>
            </a:endParaRPr>
          </a:p>
          <a:p>
            <a:pPr marL="0" marR="0">
              <a:lnSpc>
                <a:spcPct val="115000"/>
              </a:lnSpc>
              <a:spcBef>
                <a:spcPts val="0"/>
              </a:spcBef>
              <a:spcAft>
                <a:spcPts val="0"/>
              </a:spcAft>
            </a:pPr>
            <a:r>
              <a:rPr lang="en-US" sz="1100" baseline="0" dirty="0" smtClean="0">
                <a:effectLst/>
                <a:latin typeface="+mn-lt"/>
                <a:ea typeface="Calibri"/>
                <a:cs typeface="Times New Roman"/>
              </a:rPr>
              <a:t>Our next step as providers, stakeholders and citizens is to develop a vision of what such a continuum might look like here in our community.</a:t>
            </a:r>
          </a:p>
          <a:p>
            <a:pPr marL="0" marR="0">
              <a:lnSpc>
                <a:spcPct val="115000"/>
              </a:lnSpc>
              <a:spcBef>
                <a:spcPts val="0"/>
              </a:spcBef>
              <a:spcAft>
                <a:spcPts val="0"/>
              </a:spcAft>
            </a:pPr>
            <a:endParaRPr lang="en-US" sz="1100" baseline="0" dirty="0" smtClean="0">
              <a:effectLst/>
              <a:latin typeface="+mn-lt"/>
              <a:ea typeface="Calibri"/>
              <a:cs typeface="Times New Roman"/>
            </a:endParaRPr>
          </a:p>
          <a:p>
            <a:pPr marL="0" marR="0">
              <a:lnSpc>
                <a:spcPct val="115000"/>
              </a:lnSpc>
              <a:spcBef>
                <a:spcPts val="0"/>
              </a:spcBef>
              <a:spcAft>
                <a:spcPts val="0"/>
              </a:spcAft>
            </a:pPr>
            <a:r>
              <a:rPr lang="en-US" sz="1100" i="1" baseline="0" dirty="0" smtClean="0">
                <a:effectLst/>
                <a:latin typeface="+mn-lt"/>
                <a:ea typeface="Calibri"/>
                <a:cs typeface="Times New Roman"/>
              </a:rPr>
              <a:t>Expert panels may lead this visioning in a variety of ways and settings.  </a:t>
            </a:r>
          </a:p>
          <a:p>
            <a:pPr marL="0" marR="0">
              <a:lnSpc>
                <a:spcPct val="115000"/>
              </a:lnSpc>
              <a:spcBef>
                <a:spcPts val="0"/>
              </a:spcBef>
              <a:spcAft>
                <a:spcPts val="0"/>
              </a:spcAft>
            </a:pPr>
            <a:endParaRPr lang="en-US" sz="1100" baseline="0" dirty="0" smtClean="0">
              <a:effectLst/>
              <a:latin typeface="+mn-lt"/>
              <a:ea typeface="Calibri"/>
              <a:cs typeface="Times New Roman"/>
            </a:endParaRPr>
          </a:p>
          <a:p>
            <a:pPr marL="0" marR="0">
              <a:lnSpc>
                <a:spcPct val="115000"/>
              </a:lnSpc>
              <a:spcBef>
                <a:spcPts val="0"/>
              </a:spcBef>
              <a:spcAft>
                <a:spcPts val="0"/>
              </a:spcAft>
            </a:pPr>
            <a:endParaRPr lang="en-US" sz="1100" dirty="0">
              <a:effectLst/>
              <a:latin typeface="+mn-lt"/>
              <a:ea typeface="Calibri"/>
              <a:cs typeface="Times New Roman"/>
            </a:endParaRPr>
          </a:p>
        </p:txBody>
      </p:sp>
      <p:sp>
        <p:nvSpPr>
          <p:cNvPr id="4" name="Slide Number Placeholder 3"/>
          <p:cNvSpPr>
            <a:spLocks noGrp="1"/>
          </p:cNvSpPr>
          <p:nvPr>
            <p:ph type="sldNum" sz="quarter" idx="10"/>
          </p:nvPr>
        </p:nvSpPr>
        <p:spPr/>
        <p:txBody>
          <a:bodyPr/>
          <a:lstStyle/>
          <a:p>
            <a:fld id="{894D8339-2F59-4EC8-9FAF-3B337F241BDA}"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138416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u="sng" kern="1200" dirty="0" smtClean="0">
                <a:solidFill>
                  <a:srgbClr val="000000"/>
                </a:solidFill>
                <a:effectLst/>
                <a:latin typeface="+mn-lt"/>
                <a:ea typeface="Calibri"/>
              </a:rPr>
              <a:t>Basic Narrative:</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kern="1200" dirty="0" smtClean="0">
                <a:solidFill>
                  <a:srgbClr val="000000"/>
                </a:solidFill>
                <a:effectLst/>
                <a:latin typeface="+mn-lt"/>
                <a:ea typeface="Calibri"/>
              </a:rPr>
              <a:t>Before we begin to look at a continuum of care, we should define a few terms that are used when talking about the continuum of care.</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kern="1200" dirty="0" smtClean="0">
                <a:solidFill>
                  <a:srgbClr val="000000"/>
                </a:solidFill>
                <a:effectLst/>
                <a:latin typeface="+mn-lt"/>
                <a:ea typeface="Calibri"/>
              </a:rPr>
              <a:t>According to NH Bureau of Alcohol and Drug Abuse, </a:t>
            </a:r>
          </a:p>
          <a:p>
            <a:pPr marL="0" marR="0">
              <a:spcBef>
                <a:spcPts val="0"/>
              </a:spcBef>
              <a:spcAft>
                <a:spcPts val="0"/>
              </a:spcAft>
            </a:pPr>
            <a:endParaRPr lang="en-US" sz="1200" kern="1200" dirty="0" smtClean="0">
              <a:solidFill>
                <a:srgbClr val="000000"/>
              </a:solidFill>
              <a:effectLst/>
              <a:latin typeface="+mn-lt"/>
              <a:ea typeface="Times New Roman"/>
            </a:endParaRPr>
          </a:p>
          <a:p>
            <a:pPr marL="0" marR="0">
              <a:spcBef>
                <a:spcPts val="0"/>
              </a:spcBef>
              <a:spcAft>
                <a:spcPts val="0"/>
              </a:spcAft>
            </a:pPr>
            <a:r>
              <a:rPr lang="en-US" sz="1200" b="1" kern="1200" baseline="0" dirty="0" smtClean="0">
                <a:solidFill>
                  <a:srgbClr val="FFFF00"/>
                </a:solidFill>
                <a:effectLst/>
                <a:latin typeface="+mn-lt"/>
                <a:ea typeface="Times New Roman"/>
              </a:rPr>
              <a:t>CLICK FOR ANIMATION</a:t>
            </a:r>
            <a:endParaRPr lang="en-US" sz="1200" b="1" baseline="0" dirty="0" smtClean="0">
              <a:solidFill>
                <a:srgbClr val="FFFF00"/>
              </a:solidFill>
              <a:effectLst/>
              <a:latin typeface="Times New Roman"/>
              <a:ea typeface="Times New Roman"/>
            </a:endParaRPr>
          </a:p>
          <a:p>
            <a:pPr marL="0" marR="0">
              <a:spcBef>
                <a:spcPts val="0"/>
              </a:spcBef>
              <a:spcAft>
                <a:spcPts val="0"/>
              </a:spcAft>
            </a:pPr>
            <a:r>
              <a:rPr lang="en-US" sz="1200" b="1" kern="1200" dirty="0" smtClean="0">
                <a:solidFill>
                  <a:srgbClr val="000000"/>
                </a:solidFill>
                <a:effectLst/>
                <a:latin typeface="+mn-lt"/>
                <a:ea typeface="Calibri"/>
              </a:rPr>
              <a:t> </a:t>
            </a:r>
            <a:endParaRPr lang="en-US" sz="1200" dirty="0" smtClean="0">
              <a:effectLst/>
              <a:latin typeface="Times New Roman"/>
              <a:ea typeface="Times New Roman"/>
            </a:endParaRPr>
          </a:p>
          <a:p>
            <a:pPr marL="0" marR="0">
              <a:spcBef>
                <a:spcPts val="0"/>
              </a:spcBef>
              <a:spcAft>
                <a:spcPts val="0"/>
              </a:spcAft>
            </a:pPr>
            <a:r>
              <a:rPr lang="en-US" sz="1200" b="1" kern="1200" dirty="0" smtClean="0">
                <a:solidFill>
                  <a:srgbClr val="000000"/>
                </a:solidFill>
                <a:effectLst/>
                <a:latin typeface="+mn-lt"/>
                <a:ea typeface="Calibri"/>
              </a:rPr>
              <a:t>Resiliency</a:t>
            </a:r>
            <a:r>
              <a:rPr lang="en-US" sz="1200" kern="1200" dirty="0" smtClean="0">
                <a:solidFill>
                  <a:srgbClr val="000000"/>
                </a:solidFill>
                <a:effectLst/>
                <a:latin typeface="+mn-lt"/>
                <a:ea typeface="Calibri"/>
              </a:rPr>
              <a:t> includes traits or factors that help a person resist harm or to recover more quickly from harm.  Resiliency refers to a </a:t>
            </a:r>
            <a:r>
              <a:rPr lang="en-US" sz="1200" u="sng" kern="1200" dirty="0" smtClean="0">
                <a:solidFill>
                  <a:srgbClr val="000000"/>
                </a:solidFill>
                <a:effectLst/>
                <a:latin typeface="+mn-lt"/>
                <a:ea typeface="Calibri"/>
              </a:rPr>
              <a:t>condition that exists </a:t>
            </a:r>
            <a:r>
              <a:rPr lang="en-US" sz="1200" i="1" u="sng" kern="1200" dirty="0" smtClean="0">
                <a:solidFill>
                  <a:srgbClr val="000000"/>
                </a:solidFill>
                <a:effectLst/>
                <a:latin typeface="+mn-lt"/>
                <a:ea typeface="Calibri"/>
              </a:rPr>
              <a:t>before</a:t>
            </a:r>
            <a:r>
              <a:rPr lang="en-US" sz="1200" u="sng" kern="1200" dirty="0" smtClean="0">
                <a:solidFill>
                  <a:srgbClr val="000000"/>
                </a:solidFill>
                <a:effectLst/>
                <a:latin typeface="+mn-lt"/>
                <a:ea typeface="Calibri"/>
              </a:rPr>
              <a:t> a problem develops.</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rgbClr val="FFFF00"/>
                </a:solidFill>
                <a:effectLst/>
                <a:latin typeface="+mn-lt"/>
                <a:ea typeface="Times New Roman"/>
              </a:rPr>
              <a:t>CLICK FOR ANIMATION</a:t>
            </a:r>
            <a:endParaRPr lang="en-US" sz="1200" b="1" baseline="0" dirty="0" smtClean="0">
              <a:solidFill>
                <a:srgbClr val="FFFF00"/>
              </a:solidFill>
              <a:effectLst/>
              <a:latin typeface="Times New Roman"/>
              <a:ea typeface="Times New Roman"/>
            </a:endParaRPr>
          </a:p>
          <a:p>
            <a:pPr marL="0" marR="0">
              <a:spcBef>
                <a:spcPts val="0"/>
              </a:spcBef>
              <a:spcAft>
                <a:spcPts val="0"/>
              </a:spcAft>
            </a:pPr>
            <a:endParaRPr lang="en-US" sz="1200" dirty="0" smtClean="0">
              <a:effectLst/>
              <a:latin typeface="Times New Roman"/>
              <a:ea typeface="Times New Roman"/>
            </a:endParaRPr>
          </a:p>
          <a:p>
            <a:pPr marL="0" marR="0">
              <a:spcBef>
                <a:spcPts val="0"/>
              </a:spcBef>
              <a:spcAft>
                <a:spcPts val="0"/>
              </a:spcAft>
            </a:pPr>
            <a:r>
              <a:rPr lang="en-US" sz="1200" b="1" kern="1200" dirty="0" smtClean="0">
                <a:solidFill>
                  <a:srgbClr val="000000"/>
                </a:solidFill>
                <a:effectLst/>
                <a:latin typeface="+mn-lt"/>
                <a:ea typeface="Calibri"/>
              </a:rPr>
              <a:t>Substance misuse</a:t>
            </a:r>
            <a:r>
              <a:rPr lang="en-US" sz="1200" kern="1200" dirty="0" smtClean="0">
                <a:solidFill>
                  <a:srgbClr val="000000"/>
                </a:solidFill>
                <a:effectLst/>
                <a:latin typeface="+mn-lt"/>
                <a:ea typeface="Calibri"/>
              </a:rPr>
              <a:t> is any inappropriate, illegal or potentially harmful use of substances, e.g.</a:t>
            </a:r>
            <a:br>
              <a:rPr lang="en-US" sz="1200" kern="1200" dirty="0" smtClean="0">
                <a:solidFill>
                  <a:srgbClr val="000000"/>
                </a:solidFill>
                <a:effectLst/>
                <a:latin typeface="+mn-lt"/>
                <a:ea typeface="Calibri"/>
              </a:rPr>
            </a:br>
            <a:r>
              <a:rPr lang="en-US" sz="1200" kern="1200" dirty="0" smtClean="0">
                <a:solidFill>
                  <a:srgbClr val="000000"/>
                </a:solidFill>
                <a:effectLst/>
                <a:latin typeface="+mn-lt"/>
                <a:ea typeface="Calibri"/>
              </a:rPr>
              <a:t>underage drinking, binge drinking, alcohol use during pregnancy, any illegal drug use, and use of medications in ways other than prescribed.</a:t>
            </a:r>
            <a:br>
              <a:rPr lang="en-US" sz="1200" kern="1200" dirty="0" smtClean="0">
                <a:solidFill>
                  <a:srgbClr val="000000"/>
                </a:solidFill>
                <a:effectLst/>
                <a:latin typeface="+mn-lt"/>
                <a:ea typeface="Calibri"/>
              </a:rPr>
            </a:br>
            <a:endParaRPr lang="en-US" sz="1200" dirty="0" smtClean="0">
              <a:effectLst/>
              <a:latin typeface="Times New Roman"/>
              <a:ea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rgbClr val="FFFF00"/>
                </a:solidFill>
                <a:effectLst/>
                <a:latin typeface="+mn-lt"/>
                <a:ea typeface="Times New Roman"/>
              </a:rPr>
              <a:t>CLICK FOR ANIMATION</a:t>
            </a:r>
            <a:endParaRPr lang="en-US" sz="1200" b="1" baseline="0" dirty="0" smtClean="0">
              <a:solidFill>
                <a:srgbClr val="FFFF00"/>
              </a:solidFill>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Calibri"/>
              </a:rPr>
              <a:t/>
            </a:r>
            <a:br>
              <a:rPr lang="en-US" sz="1200" kern="1200" dirty="0" smtClean="0">
                <a:solidFill>
                  <a:srgbClr val="000000"/>
                </a:solidFill>
                <a:effectLst/>
                <a:latin typeface="+mn-lt"/>
                <a:ea typeface="Calibri"/>
              </a:rPr>
            </a:br>
            <a:r>
              <a:rPr lang="en-US" sz="1200" b="1" kern="1200" dirty="0" smtClean="0">
                <a:solidFill>
                  <a:srgbClr val="000000"/>
                </a:solidFill>
                <a:effectLst/>
                <a:latin typeface="+mn-lt"/>
                <a:ea typeface="Calibri"/>
              </a:rPr>
              <a:t>A Substance use disorder</a:t>
            </a:r>
            <a:r>
              <a:rPr lang="en-US" sz="1200" kern="1200" dirty="0" smtClean="0">
                <a:solidFill>
                  <a:srgbClr val="000000"/>
                </a:solidFill>
                <a:effectLst/>
                <a:latin typeface="+mn-lt"/>
                <a:ea typeface="Calibri"/>
              </a:rPr>
              <a:t> is a diagnosable condition that meets specific criteria describing a</a:t>
            </a:r>
            <a:br>
              <a:rPr lang="en-US" sz="1200" kern="1200" dirty="0" smtClean="0">
                <a:solidFill>
                  <a:srgbClr val="000000"/>
                </a:solidFill>
                <a:effectLst/>
                <a:latin typeface="+mn-lt"/>
                <a:ea typeface="Calibri"/>
              </a:rPr>
            </a:br>
            <a:r>
              <a:rPr lang="en-US" sz="1200" kern="1200" dirty="0" smtClean="0">
                <a:solidFill>
                  <a:srgbClr val="000000"/>
                </a:solidFill>
                <a:effectLst/>
                <a:latin typeface="+mn-lt"/>
                <a:ea typeface="Calibri"/>
              </a:rPr>
              <a:t>pathological pattern of behaviors, symptoms and/or consequences related to substance use; </a:t>
            </a:r>
            <a:endParaRPr lang="en-US" sz="1200" dirty="0" smtClean="0">
              <a:effectLst/>
              <a:latin typeface="Times New Roman"/>
              <a:ea typeface="Times New Roman"/>
            </a:endParaRPr>
          </a:p>
          <a:p>
            <a:pPr marL="0" marR="0">
              <a:lnSpc>
                <a:spcPct val="115000"/>
              </a:lnSpc>
              <a:spcBef>
                <a:spcPts val="0"/>
              </a:spcBef>
              <a:spcAft>
                <a:spcPts val="0"/>
              </a:spcAft>
            </a:pPr>
            <a:r>
              <a:rPr lang="en-US" sz="1200" kern="1200" dirty="0" smtClean="0">
                <a:solidFill>
                  <a:srgbClr val="000000"/>
                </a:solidFill>
                <a:effectLst/>
                <a:latin typeface="+mn-lt"/>
                <a:ea typeface="Calibri"/>
              </a:rPr>
              <a:t>substance use disorders occur in in a range of severity, from mild to severe and include addiction</a:t>
            </a:r>
            <a:br>
              <a:rPr lang="en-US" sz="1200" kern="1200" dirty="0" smtClean="0">
                <a:solidFill>
                  <a:srgbClr val="000000"/>
                </a:solidFill>
                <a:effectLst/>
                <a:latin typeface="+mn-lt"/>
                <a:ea typeface="Calibri"/>
              </a:rPr>
            </a:br>
            <a:r>
              <a:rPr lang="en-US" sz="1200" kern="1200" dirty="0" smtClean="0">
                <a:solidFill>
                  <a:srgbClr val="000000"/>
                </a:solidFill>
                <a:effectLst/>
                <a:latin typeface="+mn-lt"/>
                <a:ea typeface="Calibri"/>
              </a:rPr>
              <a:t>(adapted from the DSM-5)</a:t>
            </a:r>
            <a:endParaRPr lang="en-US" sz="1200" dirty="0" smtClean="0">
              <a:effectLst/>
              <a:latin typeface="Times New Roman"/>
              <a:ea typeface="Times New Roman"/>
            </a:endParaRPr>
          </a:p>
          <a:p>
            <a:pPr marL="0" marR="0">
              <a:lnSpc>
                <a:spcPct val="115000"/>
              </a:lnSpc>
              <a:spcBef>
                <a:spcPts val="0"/>
              </a:spcBef>
              <a:spcAft>
                <a:spcPts val="0"/>
              </a:spcAft>
            </a:pPr>
            <a:endParaRPr lang="en-US" sz="1200" kern="1200" dirty="0" smtClean="0">
              <a:solidFill>
                <a:srgbClr val="000000"/>
              </a:solidFill>
              <a:effectLst/>
              <a:latin typeface="+mn-lt"/>
              <a:ea typeface="Calibri"/>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200" b="1" kern="1200" baseline="0" dirty="0" smtClean="0">
                <a:solidFill>
                  <a:srgbClr val="FFFF00"/>
                </a:solidFill>
                <a:effectLst/>
                <a:latin typeface="+mn-lt"/>
                <a:ea typeface="Times New Roman"/>
              </a:rPr>
              <a:t>CLICK FOR ANIMATION</a:t>
            </a:r>
            <a:endParaRPr lang="en-US" sz="1200" b="1" baseline="0" dirty="0" smtClean="0">
              <a:solidFill>
                <a:srgbClr val="FFFF00"/>
              </a:solidFill>
              <a:effectLst/>
              <a:latin typeface="Times New Roman"/>
              <a:ea typeface="Times New Roman"/>
            </a:endParaRPr>
          </a:p>
          <a:p>
            <a:pPr marL="0" marR="0">
              <a:lnSpc>
                <a:spcPct val="115000"/>
              </a:lnSpc>
              <a:spcBef>
                <a:spcPts val="0"/>
              </a:spcBef>
              <a:spcAft>
                <a:spcPts val="0"/>
              </a:spcAft>
            </a:pPr>
            <a:r>
              <a:rPr lang="en-US" sz="1200" kern="1200" dirty="0" smtClean="0">
                <a:solidFill>
                  <a:srgbClr val="000000"/>
                </a:solidFill>
                <a:effectLst/>
                <a:latin typeface="+mn-lt"/>
                <a:ea typeface="Calibri"/>
              </a:rPr>
              <a:t/>
            </a:r>
            <a:br>
              <a:rPr lang="en-US" sz="1200" kern="1200" dirty="0" smtClean="0">
                <a:solidFill>
                  <a:srgbClr val="000000"/>
                </a:solidFill>
                <a:effectLst/>
                <a:latin typeface="+mn-lt"/>
                <a:ea typeface="Calibri"/>
              </a:rPr>
            </a:br>
            <a:r>
              <a:rPr lang="en-US" sz="1200" b="1" kern="1200" dirty="0" smtClean="0">
                <a:solidFill>
                  <a:srgbClr val="000000"/>
                </a:solidFill>
                <a:effectLst/>
                <a:latin typeface="+mn-lt"/>
                <a:ea typeface="Calibri"/>
              </a:rPr>
              <a:t>Addiction</a:t>
            </a:r>
            <a:r>
              <a:rPr lang="en-US" sz="1200" kern="1200" dirty="0" smtClean="0">
                <a:solidFill>
                  <a:srgbClr val="000000"/>
                </a:solidFill>
                <a:effectLst/>
                <a:latin typeface="+mn-lt"/>
                <a:ea typeface="Calibri"/>
              </a:rPr>
              <a:t> is a primary, chronic disease of brain reward, motivation, memory and</a:t>
            </a:r>
            <a:br>
              <a:rPr lang="en-US" sz="1200" kern="1200" dirty="0" smtClean="0">
                <a:solidFill>
                  <a:srgbClr val="000000"/>
                </a:solidFill>
                <a:effectLst/>
                <a:latin typeface="+mn-lt"/>
                <a:ea typeface="Calibri"/>
              </a:rPr>
            </a:br>
            <a:r>
              <a:rPr lang="en-US" sz="1200" kern="1200" dirty="0" smtClean="0">
                <a:solidFill>
                  <a:srgbClr val="000000"/>
                </a:solidFill>
                <a:effectLst/>
                <a:latin typeface="+mn-lt"/>
                <a:ea typeface="Calibri"/>
              </a:rPr>
              <a:t>related circuitry that is reflected in an individual pathologically</a:t>
            </a:r>
            <a:br>
              <a:rPr lang="en-US" sz="1200" kern="1200" dirty="0" smtClean="0">
                <a:solidFill>
                  <a:srgbClr val="000000"/>
                </a:solidFill>
                <a:effectLst/>
                <a:latin typeface="+mn-lt"/>
                <a:ea typeface="Calibri"/>
              </a:rPr>
            </a:br>
            <a:r>
              <a:rPr lang="en-US" sz="1200" kern="1200" dirty="0" smtClean="0">
                <a:solidFill>
                  <a:srgbClr val="000000"/>
                </a:solidFill>
                <a:effectLst/>
                <a:latin typeface="+mn-lt"/>
                <a:ea typeface="Calibri"/>
              </a:rPr>
              <a:t>pursuing reward and/or relief by substance use and other behaviors and is</a:t>
            </a:r>
            <a:br>
              <a:rPr lang="en-US" sz="1200" kern="1200" dirty="0" smtClean="0">
                <a:solidFill>
                  <a:srgbClr val="000000"/>
                </a:solidFill>
                <a:effectLst/>
                <a:latin typeface="+mn-lt"/>
                <a:ea typeface="Calibri"/>
              </a:rPr>
            </a:br>
            <a:r>
              <a:rPr lang="en-US" sz="1200" kern="1200" dirty="0" smtClean="0">
                <a:solidFill>
                  <a:srgbClr val="000000"/>
                </a:solidFill>
                <a:effectLst/>
                <a:latin typeface="+mn-lt"/>
                <a:ea typeface="Calibri"/>
              </a:rPr>
              <a:t>characterized by:</a:t>
            </a:r>
            <a:br>
              <a:rPr lang="en-US" sz="1200" kern="1200" dirty="0" smtClean="0">
                <a:solidFill>
                  <a:srgbClr val="000000"/>
                </a:solidFill>
                <a:effectLst/>
                <a:latin typeface="+mn-lt"/>
                <a:ea typeface="Calibri"/>
              </a:rPr>
            </a:br>
            <a:r>
              <a:rPr lang="en-US" sz="1200" kern="1200" dirty="0" smtClean="0">
                <a:solidFill>
                  <a:srgbClr val="000000"/>
                </a:solidFill>
                <a:effectLst/>
                <a:latin typeface="+mn-lt"/>
                <a:ea typeface="Calibri"/>
              </a:rPr>
              <a:t>                Inability to consistently abstain</a:t>
            </a:r>
            <a:br>
              <a:rPr lang="en-US" sz="1200" kern="1200" dirty="0" smtClean="0">
                <a:solidFill>
                  <a:srgbClr val="000000"/>
                </a:solidFill>
                <a:effectLst/>
                <a:latin typeface="+mn-lt"/>
                <a:ea typeface="Calibri"/>
              </a:rPr>
            </a:br>
            <a:r>
              <a:rPr lang="en-US" sz="1200" kern="1200" dirty="0" smtClean="0">
                <a:solidFill>
                  <a:srgbClr val="000000"/>
                </a:solidFill>
                <a:effectLst/>
                <a:latin typeface="+mn-lt"/>
                <a:ea typeface="Calibri"/>
              </a:rPr>
              <a:t>                Impairment in behavioral control</a:t>
            </a:r>
            <a:br>
              <a:rPr lang="en-US" sz="1200" kern="1200" dirty="0" smtClean="0">
                <a:solidFill>
                  <a:srgbClr val="000000"/>
                </a:solidFill>
                <a:effectLst/>
                <a:latin typeface="+mn-lt"/>
                <a:ea typeface="Calibri"/>
              </a:rPr>
            </a:br>
            <a:r>
              <a:rPr lang="en-US" sz="1200" kern="1200" dirty="0" smtClean="0">
                <a:solidFill>
                  <a:srgbClr val="000000"/>
                </a:solidFill>
                <a:effectLst/>
                <a:latin typeface="+mn-lt"/>
                <a:ea typeface="Calibri"/>
              </a:rPr>
              <a:t>                Craving</a:t>
            </a:r>
            <a:br>
              <a:rPr lang="en-US" sz="1200" kern="1200" dirty="0" smtClean="0">
                <a:solidFill>
                  <a:srgbClr val="000000"/>
                </a:solidFill>
                <a:effectLst/>
                <a:latin typeface="+mn-lt"/>
                <a:ea typeface="Calibri"/>
              </a:rPr>
            </a:br>
            <a:r>
              <a:rPr lang="en-US" sz="1200" kern="1200" dirty="0" smtClean="0">
                <a:solidFill>
                  <a:srgbClr val="000000"/>
                </a:solidFill>
                <a:effectLst/>
                <a:latin typeface="+mn-lt"/>
                <a:ea typeface="Calibri"/>
              </a:rPr>
              <a:t>                Diminished recognition of significant problems with one’s</a:t>
            </a:r>
            <a:br>
              <a:rPr lang="en-US" sz="1200" kern="1200" dirty="0" smtClean="0">
                <a:solidFill>
                  <a:srgbClr val="000000"/>
                </a:solidFill>
                <a:effectLst/>
                <a:latin typeface="+mn-lt"/>
                <a:ea typeface="Calibri"/>
              </a:rPr>
            </a:br>
            <a:r>
              <a:rPr lang="en-US" sz="1200" kern="1200" dirty="0" smtClean="0">
                <a:solidFill>
                  <a:srgbClr val="000000"/>
                </a:solidFill>
                <a:effectLst/>
                <a:latin typeface="+mn-lt"/>
                <a:ea typeface="Calibri"/>
              </a:rPr>
              <a:t>     behaviors and interpersonal relationships</a:t>
            </a:r>
            <a:br>
              <a:rPr lang="en-US" sz="1200" kern="1200" dirty="0" smtClean="0">
                <a:solidFill>
                  <a:srgbClr val="000000"/>
                </a:solidFill>
                <a:effectLst/>
                <a:latin typeface="+mn-lt"/>
                <a:ea typeface="Calibri"/>
              </a:rPr>
            </a:br>
            <a:r>
              <a:rPr lang="en-US" sz="1200" kern="1200" dirty="0" smtClean="0">
                <a:solidFill>
                  <a:srgbClr val="000000"/>
                </a:solidFill>
                <a:effectLst/>
                <a:latin typeface="+mn-lt"/>
                <a:ea typeface="Calibri"/>
              </a:rPr>
              <a:t>                Dysfunctional emotional response</a:t>
            </a:r>
            <a:br>
              <a:rPr lang="en-US" sz="1200" kern="1200" dirty="0" smtClean="0">
                <a:solidFill>
                  <a:srgbClr val="000000"/>
                </a:solidFill>
                <a:effectLst/>
                <a:latin typeface="+mn-lt"/>
                <a:ea typeface="Calibri"/>
              </a:rPr>
            </a:br>
            <a:r>
              <a:rPr lang="en-US" sz="1200" kern="1200" dirty="0" smtClean="0">
                <a:solidFill>
                  <a:srgbClr val="000000"/>
                </a:solidFill>
                <a:effectLst/>
                <a:latin typeface="+mn-lt"/>
                <a:ea typeface="Calibri"/>
              </a:rPr>
              <a:t>        (adapted from ASAM Criteria)</a:t>
            </a:r>
          </a:p>
          <a:p>
            <a:pPr marL="0" marR="0">
              <a:lnSpc>
                <a:spcPct val="115000"/>
              </a:lnSpc>
              <a:spcBef>
                <a:spcPts val="0"/>
              </a:spcBef>
              <a:spcAft>
                <a:spcPts val="0"/>
              </a:spcAft>
            </a:pPr>
            <a:endParaRPr lang="en-US" sz="1200" dirty="0" smtClean="0">
              <a:effectLst/>
              <a:latin typeface="Times New Roman"/>
              <a:ea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200" b="1" kern="1200" baseline="0" dirty="0" smtClean="0">
                <a:solidFill>
                  <a:srgbClr val="FFFF00"/>
                </a:solidFill>
                <a:effectLst/>
                <a:latin typeface="+mn-lt"/>
                <a:ea typeface="Times New Roman"/>
              </a:rPr>
              <a:t>CLICK FOR ANIMATION</a:t>
            </a:r>
            <a:endParaRPr lang="en-US" sz="1200" b="1" baseline="0" dirty="0" smtClean="0">
              <a:solidFill>
                <a:srgbClr val="FFFF00"/>
              </a:solidFill>
              <a:effectLst/>
              <a:latin typeface="Times New Roman"/>
              <a:ea typeface="Times New Roman"/>
            </a:endParaRPr>
          </a:p>
          <a:p>
            <a:pPr marL="0" marR="0">
              <a:lnSpc>
                <a:spcPct val="115000"/>
              </a:lnSpc>
              <a:spcBef>
                <a:spcPts val="0"/>
              </a:spcBef>
              <a:spcAft>
                <a:spcPts val="0"/>
              </a:spcAft>
            </a:pPr>
            <a:endParaRPr lang="en-US" sz="1200" dirty="0" smtClean="0">
              <a:effectLst/>
              <a:latin typeface="Times New Roman"/>
              <a:ea typeface="Times New Roman"/>
            </a:endParaRPr>
          </a:p>
          <a:p>
            <a:pPr marL="0" marR="0">
              <a:lnSpc>
                <a:spcPct val="115000"/>
              </a:lnSpc>
              <a:spcBef>
                <a:spcPts val="0"/>
              </a:spcBef>
              <a:spcAft>
                <a:spcPts val="0"/>
              </a:spcAft>
            </a:pPr>
            <a:r>
              <a:rPr lang="en-US" sz="1200" b="1" kern="1200" dirty="0" smtClean="0">
                <a:solidFill>
                  <a:srgbClr val="000000"/>
                </a:solidFill>
                <a:effectLst/>
                <a:latin typeface="+mn-lt"/>
                <a:ea typeface="Calibri"/>
              </a:rPr>
              <a:t>Recovery</a:t>
            </a:r>
            <a:r>
              <a:rPr lang="en-US" sz="1200" kern="1200" dirty="0" smtClean="0">
                <a:solidFill>
                  <a:srgbClr val="000000"/>
                </a:solidFill>
                <a:effectLst/>
                <a:latin typeface="+mn-lt"/>
                <a:ea typeface="Calibri"/>
              </a:rPr>
              <a:t> is a process of change through which individuals improve their health and wellness, live self-directed lives, and strive to reach their full potential (SAMHSA). Resiliency and recovery involve the development of many of the same traits and factors; the term “</a:t>
            </a:r>
            <a:r>
              <a:rPr lang="en-US" sz="1200" b="1" kern="1200" dirty="0" smtClean="0">
                <a:solidFill>
                  <a:srgbClr val="000000"/>
                </a:solidFill>
                <a:effectLst/>
                <a:latin typeface="+mn-lt"/>
                <a:ea typeface="Calibri"/>
              </a:rPr>
              <a:t>recovery” </a:t>
            </a:r>
            <a:r>
              <a:rPr lang="en-US" sz="1200" kern="1200" dirty="0" smtClean="0">
                <a:solidFill>
                  <a:srgbClr val="000000"/>
                </a:solidFill>
                <a:effectLst/>
                <a:latin typeface="+mn-lt"/>
                <a:ea typeface="Calibri"/>
              </a:rPr>
              <a:t>refers to a </a:t>
            </a:r>
            <a:r>
              <a:rPr lang="en-US" sz="1200" u="sng" kern="1200" dirty="0" smtClean="0">
                <a:solidFill>
                  <a:srgbClr val="000000"/>
                </a:solidFill>
                <a:effectLst/>
                <a:latin typeface="+mn-lt"/>
                <a:ea typeface="Calibri"/>
              </a:rPr>
              <a:t>process and condition that exists </a:t>
            </a:r>
            <a:r>
              <a:rPr lang="en-US" sz="1200" i="1" u="sng" kern="1200" dirty="0" smtClean="0">
                <a:solidFill>
                  <a:srgbClr val="000000"/>
                </a:solidFill>
                <a:effectLst/>
                <a:latin typeface="+mn-lt"/>
                <a:ea typeface="Calibri"/>
              </a:rPr>
              <a:t>in response to</a:t>
            </a:r>
            <a:r>
              <a:rPr lang="en-US" sz="1200" u="sng" kern="1200" dirty="0" smtClean="0">
                <a:solidFill>
                  <a:srgbClr val="000000"/>
                </a:solidFill>
                <a:effectLst/>
                <a:latin typeface="+mn-lt"/>
                <a:ea typeface="Calibri"/>
              </a:rPr>
              <a:t> a problem that has developed</a:t>
            </a:r>
            <a:r>
              <a:rPr lang="en-US" sz="1200" kern="1200" dirty="0" smtClean="0">
                <a:solidFill>
                  <a:srgbClr val="000000"/>
                </a:solidFill>
                <a:effectLst/>
                <a:latin typeface="+mn-lt"/>
                <a:ea typeface="Calibri"/>
              </a:rPr>
              <a:t>. </a:t>
            </a:r>
            <a:endParaRPr lang="en-US" sz="1200" dirty="0">
              <a:effectLst/>
              <a:latin typeface="Times New Roman"/>
              <a:ea typeface="Times New Roman"/>
            </a:endParaRPr>
          </a:p>
        </p:txBody>
      </p:sp>
      <p:sp>
        <p:nvSpPr>
          <p:cNvPr id="4" name="Slide Number Placeholder 3"/>
          <p:cNvSpPr>
            <a:spLocks noGrp="1"/>
          </p:cNvSpPr>
          <p:nvPr>
            <p:ph type="sldNum" sz="quarter" idx="10"/>
          </p:nvPr>
        </p:nvSpPr>
        <p:spPr/>
        <p:txBody>
          <a:bodyPr/>
          <a:lstStyle/>
          <a:p>
            <a:fld id="{894D8339-2F59-4EC8-9FAF-3B337F241BDA}"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1138416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dirty="0" smtClean="0">
                <a:effectLst/>
                <a:latin typeface="Times New Roman"/>
                <a:ea typeface="Times New Roman"/>
              </a:rPr>
              <a:t> </a:t>
            </a:r>
            <a:r>
              <a:rPr lang="en-US" sz="1200" u="sng" kern="1200" dirty="0" smtClean="0">
                <a:solidFill>
                  <a:srgbClr val="000000"/>
                </a:solidFill>
                <a:effectLst/>
                <a:latin typeface="+mn-lt"/>
                <a:ea typeface="+mn-ea"/>
                <a:cs typeface="+mn-cs"/>
              </a:rPr>
              <a:t>Basic Narrative:</a:t>
            </a: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The NH Department of Health and Human Services supports whole-person and whole-community approaches to improving safety, wellbeing, and positive health outcomes.  What this means in terms of the continuum of care for substance use disorder services is that our services within specific systems, such as primary care, should consider all aspects of an individual’s life when designing the best care plan for an individual.  </a:t>
            </a: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 </a:t>
            </a: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It also means that all elements of a person or family’s community should support individual wellbeing, such as recovery-supportive housing and employment, or schools that help identify youth who may be experiencing problems related to alcohol or drug use. </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u="sng" kern="1200" dirty="0" smtClean="0">
                <a:solidFill>
                  <a:srgbClr val="000000"/>
                </a:solidFill>
                <a:effectLst/>
                <a:latin typeface="+mn-lt"/>
                <a:ea typeface="+mn-ea"/>
                <a:cs typeface="+mn-cs"/>
              </a:rPr>
              <a:t>Expanded narrative:</a:t>
            </a: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There are three types of factors that pose risk for substance misuse and addiction.  No one risk factor is responsible for developing substance use disorders, but it is generally accepted that the greater number of risk factors, the more likely one is to develop a SUD (NIDA).</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kern="1200" dirty="0" smtClean="0">
                <a:solidFill>
                  <a:srgbClr val="000000"/>
                </a:solidFill>
                <a:effectLst/>
                <a:latin typeface="+mn-lt"/>
                <a:ea typeface="+mn-ea"/>
                <a:cs typeface="+mn-cs"/>
              </a:rPr>
              <a:t>The three types of factors are biological, social and, psychological. These factors interact with each other, all three influence the individual, and all three can be influenced by the community in which the individual lives. </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kern="1200" dirty="0" smtClean="0">
                <a:solidFill>
                  <a:srgbClr val="000000"/>
                </a:solidFill>
                <a:effectLst/>
                <a:latin typeface="+mn-lt"/>
                <a:ea typeface="+mn-ea"/>
                <a:cs typeface="+mn-cs"/>
              </a:rPr>
              <a:t>These categories of factors are keys to understanding the risk and resiliency that an individual has as they mature and are exposed to opportunities to use or misuse substances. They are also factors that characterize susceptibility to developing a substance use disorder or addiction over time – how quickly the disorder progresses, how significantly it manifests itself, and how challenging it will be to halt the progression of the disorder. </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kern="1200" dirty="0" smtClean="0">
                <a:solidFill>
                  <a:srgbClr val="000000"/>
                </a:solidFill>
                <a:effectLst/>
                <a:latin typeface="+mn-lt"/>
                <a:ea typeface="+mn-ea"/>
                <a:cs typeface="+mn-cs"/>
              </a:rPr>
              <a:t>Factors that are </a:t>
            </a:r>
            <a:r>
              <a:rPr lang="en-US" sz="1200" b="1" kern="1200" dirty="0" smtClean="0">
                <a:solidFill>
                  <a:srgbClr val="000000"/>
                </a:solidFill>
                <a:effectLst/>
                <a:latin typeface="+mn-lt"/>
                <a:ea typeface="+mn-ea"/>
                <a:cs typeface="+mn-cs"/>
              </a:rPr>
              <a:t>biological</a:t>
            </a:r>
            <a:r>
              <a:rPr lang="en-US" sz="1200" kern="1200" dirty="0" smtClean="0">
                <a:solidFill>
                  <a:srgbClr val="000000"/>
                </a:solidFill>
                <a:effectLst/>
                <a:latin typeface="+mn-lt"/>
                <a:ea typeface="+mn-ea"/>
                <a:cs typeface="+mn-cs"/>
              </a:rPr>
              <a:t> are related to how an </a:t>
            </a:r>
            <a:r>
              <a:rPr lang="en-US" sz="1200" i="1" kern="1200" dirty="0" smtClean="0">
                <a:solidFill>
                  <a:srgbClr val="000000"/>
                </a:solidFill>
                <a:effectLst/>
                <a:latin typeface="+mn-lt"/>
                <a:ea typeface="+mn-ea"/>
                <a:cs typeface="+mn-cs"/>
              </a:rPr>
              <a:t>individual</a:t>
            </a:r>
            <a:r>
              <a:rPr lang="en-US" sz="1200" kern="1200" dirty="0" smtClean="0">
                <a:solidFill>
                  <a:srgbClr val="000000"/>
                </a:solidFill>
                <a:effectLst/>
                <a:latin typeface="+mn-lt"/>
                <a:ea typeface="+mn-ea"/>
                <a:cs typeface="+mn-cs"/>
              </a:rPr>
              <a:t> is wired by their DNA before they ever touch a substance and how their bodies react to a substance introduced to their brain, be it alcohol, marijuana, opiates or other drugs.</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kern="1200" dirty="0" smtClean="0">
                <a:solidFill>
                  <a:srgbClr val="000000"/>
                </a:solidFill>
                <a:effectLst/>
                <a:latin typeface="+mn-lt"/>
                <a:ea typeface="+mn-ea"/>
                <a:cs typeface="+mn-cs"/>
              </a:rPr>
              <a:t>Research has shown that children with biological parents who were alcohol dependent, regardless of whether they were raised by that parent, are more likely to have problems with alcohol themselves.  Studies have also shown that children who exhibit impulsivity or who have underlying mental health problems that may be biological are at a higher risk for substance misuse and SUDs (NIDA)</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kern="1200" dirty="0" smtClean="0">
                <a:solidFill>
                  <a:srgbClr val="000000"/>
                </a:solidFill>
                <a:effectLst/>
                <a:latin typeface="+mn-lt"/>
                <a:ea typeface="+mn-ea"/>
                <a:cs typeface="+mn-cs"/>
              </a:rPr>
              <a:t>NIDA says that genetic factors account for between 40 and 60 percent of a person’s vulnerability to addiction; this includes the effects of environmental factors on genetic factors. A person’s stage of development and other medical conditions they may have are also factors.  For example,  adolescents and people with mental disorders are at greater risk of drug abuse and addiction than the general population.</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kern="1200" dirty="0" smtClean="0">
                <a:solidFill>
                  <a:srgbClr val="000000"/>
                </a:solidFill>
                <a:effectLst/>
                <a:latin typeface="+mn-lt"/>
                <a:ea typeface="+mn-ea"/>
                <a:cs typeface="+mn-cs"/>
              </a:rPr>
              <a:t>In short, each individual is born with a particular make-up that will interact with many contexts, from the family environment and peer group to school, work, and community.  Each of those environments will affect risk and resiliency.  For example, families with low supervision and strained relations may increase the risk for substance misuse; however, a school with a strong prevention culture and policies may help protect a youth from misuse.  </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kern="1200" dirty="0" smtClean="0">
                <a:solidFill>
                  <a:srgbClr val="000000"/>
                </a:solidFill>
                <a:effectLst/>
                <a:latin typeface="+mn-lt"/>
                <a:ea typeface="+mn-ea"/>
                <a:cs typeface="+mn-cs"/>
              </a:rPr>
              <a:t>Beyond biological factors, we are influenced by </a:t>
            </a:r>
            <a:r>
              <a:rPr lang="en-US" sz="1200" b="1" kern="1200" dirty="0" smtClean="0">
                <a:solidFill>
                  <a:srgbClr val="000000"/>
                </a:solidFill>
                <a:effectLst/>
                <a:latin typeface="+mn-lt"/>
                <a:ea typeface="+mn-ea"/>
                <a:cs typeface="+mn-cs"/>
              </a:rPr>
              <a:t>social factors </a:t>
            </a:r>
            <a:r>
              <a:rPr lang="en-US" sz="1200" kern="1200" dirty="0" smtClean="0">
                <a:solidFill>
                  <a:srgbClr val="000000"/>
                </a:solidFill>
                <a:effectLst/>
                <a:latin typeface="+mn-lt"/>
                <a:ea typeface="+mn-ea"/>
                <a:cs typeface="+mn-cs"/>
              </a:rPr>
              <a:t>such as peer group influences and</a:t>
            </a:r>
            <a:r>
              <a:rPr lang="en-US" sz="1200" u="sng" kern="1200" dirty="0" smtClean="0">
                <a:solidFill>
                  <a:srgbClr val="000000"/>
                </a:solidFill>
                <a:effectLst/>
                <a:latin typeface="+mn-lt"/>
                <a:ea typeface="+mn-ea"/>
                <a:cs typeface="+mn-cs"/>
              </a:rPr>
              <a:t> </a:t>
            </a:r>
            <a:r>
              <a:rPr lang="en-US" sz="1200" kern="1200" dirty="0" smtClean="0">
                <a:solidFill>
                  <a:srgbClr val="000000"/>
                </a:solidFill>
                <a:effectLst/>
                <a:latin typeface="+mn-lt"/>
                <a:ea typeface="+mn-ea"/>
                <a:cs typeface="+mn-cs"/>
              </a:rPr>
              <a:t>wanting to fit in whether we are adolescents or adults.  We are also affected by </a:t>
            </a:r>
            <a:r>
              <a:rPr lang="en-US" sz="1200" b="1" kern="1200" dirty="0" smtClean="0">
                <a:solidFill>
                  <a:srgbClr val="000000"/>
                </a:solidFill>
                <a:effectLst/>
                <a:latin typeface="+mn-lt"/>
                <a:ea typeface="+mn-ea"/>
                <a:cs typeface="+mn-cs"/>
              </a:rPr>
              <a:t>psychological factors </a:t>
            </a:r>
            <a:r>
              <a:rPr lang="en-US" sz="1200" kern="1200" dirty="0" smtClean="0">
                <a:solidFill>
                  <a:srgbClr val="000000"/>
                </a:solidFill>
                <a:effectLst/>
                <a:latin typeface="+mn-lt"/>
                <a:ea typeface="+mn-ea"/>
                <a:cs typeface="+mn-cs"/>
              </a:rPr>
              <a:t>such as anxiety, depression or trauma. </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kern="1200" dirty="0" smtClean="0">
                <a:solidFill>
                  <a:srgbClr val="000000"/>
                </a:solidFill>
                <a:effectLst/>
                <a:latin typeface="+mn-lt"/>
                <a:ea typeface="+mn-ea"/>
                <a:cs typeface="+mn-cs"/>
              </a:rPr>
              <a:t>Therefore, our risk for substance misuse and addiction is influenced by our genetic, social and psychological makeup but also by experiences and environments throughout our lives, such as prior trauma, the culture of our school or work place (e.g. building trades and hospitality industries have higher rates of substance misuse than other professions) and culture of our community (e.g. Bike Week, beer tent festivals, and roadside billboards advertising and glamorizing alcohol).  </a:t>
            </a: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 </a:t>
            </a: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The individual and environmental factors affecting substance misuse align with the Bureau’s whole-person and whole-community approach to prevention, intervention, treatment and recovery.</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a:lnSpc>
                <a:spcPct val="115000"/>
              </a:lnSpc>
              <a:spcBef>
                <a:spcPts val="0"/>
              </a:spcBef>
              <a:spcAft>
                <a:spcPts val="0"/>
              </a:spcAft>
            </a:pPr>
            <a:r>
              <a:rPr lang="en-US" sz="1200" u="sng" kern="1200" dirty="0" smtClean="0">
                <a:solidFill>
                  <a:srgbClr val="000000"/>
                </a:solidFill>
                <a:effectLst/>
                <a:latin typeface="+mn-lt"/>
                <a:ea typeface="Calibri"/>
              </a:rPr>
              <a:t>Add information based on your expert panel’s expertise and experiences.</a:t>
            </a:r>
            <a:endParaRPr lang="en-US" sz="1200" dirty="0" smtClean="0">
              <a:effectLst/>
              <a:latin typeface="Times New Roman"/>
              <a:ea typeface="Times New Roman"/>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94D8339-2F59-4EC8-9FAF-3B337F241BDA}"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138416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r>
              <a:rPr lang="en-US" sz="1200" u="sng" kern="1200" dirty="0" smtClean="0">
                <a:solidFill>
                  <a:srgbClr val="000000"/>
                </a:solidFill>
                <a:effectLst/>
                <a:latin typeface="Times New Roman"/>
                <a:ea typeface="+mn-ea"/>
                <a:cs typeface="+mn-cs"/>
              </a:rPr>
              <a:t>Basic Narrative:</a:t>
            </a:r>
          </a:p>
          <a:p>
            <a:pPr marL="0" marR="0"/>
            <a:endParaRPr lang="en-US" sz="1200" dirty="0" smtClean="0">
              <a:effectLst/>
              <a:latin typeface="Times New Roman"/>
              <a:ea typeface="Times New Roman"/>
            </a:endParaRPr>
          </a:p>
          <a:p>
            <a:pPr marL="0" marR="0"/>
            <a:r>
              <a:rPr lang="en-US" sz="1200" kern="1200" dirty="0" smtClean="0">
                <a:solidFill>
                  <a:srgbClr val="000000"/>
                </a:solidFill>
                <a:effectLst/>
                <a:latin typeface="Times New Roman"/>
                <a:ea typeface="+mn-ea"/>
                <a:cs typeface="+mn-cs"/>
              </a:rPr>
              <a:t>Whatever our individual or collective risks, there is opportunity to </a:t>
            </a:r>
            <a:r>
              <a:rPr lang="en-US" sz="1200" i="1" kern="1200" dirty="0" smtClean="0">
                <a:solidFill>
                  <a:srgbClr val="000000"/>
                </a:solidFill>
                <a:effectLst/>
                <a:latin typeface="Times New Roman"/>
                <a:ea typeface="+mn-ea"/>
                <a:cs typeface="+mn-cs"/>
              </a:rPr>
              <a:t>increase resiliency and recovery </a:t>
            </a:r>
            <a:r>
              <a:rPr lang="en-US" sz="1200" kern="1200" dirty="0" smtClean="0">
                <a:solidFill>
                  <a:srgbClr val="000000"/>
                </a:solidFill>
                <a:effectLst/>
                <a:latin typeface="Times New Roman"/>
                <a:ea typeface="+mn-ea"/>
                <a:cs typeface="+mn-cs"/>
              </a:rPr>
              <a:t>through policy and practice change, be it in a family, health care setting, work place, college campus or community event.</a:t>
            </a:r>
          </a:p>
          <a:p>
            <a:pPr marL="0" marR="0"/>
            <a:endParaRPr lang="en-US" sz="1200" dirty="0" smtClean="0">
              <a:effectLst/>
              <a:latin typeface="Times New Roman"/>
              <a:ea typeface="Times New Roman"/>
            </a:endParaRPr>
          </a:p>
          <a:p>
            <a:pPr marL="0" marR="0"/>
            <a:r>
              <a:rPr lang="en-US" sz="1200" kern="1200" dirty="0" smtClean="0">
                <a:solidFill>
                  <a:srgbClr val="000000"/>
                </a:solidFill>
                <a:effectLst/>
                <a:latin typeface="Times New Roman"/>
                <a:ea typeface="+mn-ea"/>
                <a:cs typeface="+mn-cs"/>
              </a:rPr>
              <a:t>The Whole Person Whole Community approach recognizes the importance of developing a coordinated and diverse system of community-based services, strategies and supports that is person-centered and builds on the strengths and resiliencies of individuals, families, and communities.  </a:t>
            </a:r>
            <a:endParaRPr lang="en-US" sz="1200" dirty="0" smtClean="0">
              <a:effectLst/>
              <a:latin typeface="Times New Roman"/>
              <a:ea typeface="Times New Roman"/>
            </a:endParaRPr>
          </a:p>
          <a:p>
            <a:pPr marL="0" marR="0"/>
            <a:endParaRPr lang="en-US" sz="1200" kern="1200" dirty="0" smtClean="0">
              <a:solidFill>
                <a:srgbClr val="000000"/>
              </a:solidFill>
              <a:effectLst/>
              <a:latin typeface="Times New Roman"/>
              <a:ea typeface="+mn-ea"/>
              <a:cs typeface="+mn-cs"/>
            </a:endParaRPr>
          </a:p>
          <a:p>
            <a:pPr marL="0" marR="0"/>
            <a:r>
              <a:rPr lang="en-US" sz="1200" kern="1200" dirty="0" smtClean="0">
                <a:solidFill>
                  <a:srgbClr val="000000"/>
                </a:solidFill>
                <a:effectLst/>
                <a:latin typeface="Times New Roman"/>
                <a:ea typeface="+mn-ea"/>
                <a:cs typeface="+mn-cs"/>
              </a:rPr>
              <a:t>This reliance on individual, family and community strengths helps us to be proactive in our efforts to prevent substance misuse and to be responsive to individuals who are in or are seeking recovery, thereby increasing their health, wellness, and quality of life.</a:t>
            </a:r>
          </a:p>
          <a:p>
            <a:pPr marL="0" marR="0"/>
            <a:endParaRPr lang="en-US" sz="1200" dirty="0" smtClean="0">
              <a:effectLst/>
              <a:latin typeface="Times New Roman"/>
              <a:ea typeface="Times New Roman"/>
            </a:endParaRPr>
          </a:p>
          <a:p>
            <a:pPr marL="0" marR="0"/>
            <a:r>
              <a:rPr lang="en-US" sz="1200" kern="1200" dirty="0" smtClean="0">
                <a:solidFill>
                  <a:srgbClr val="000000"/>
                </a:solidFill>
                <a:effectLst/>
                <a:latin typeface="Times New Roman"/>
                <a:ea typeface="+mn-ea"/>
                <a:cs typeface="+mn-cs"/>
              </a:rPr>
              <a:t>By recognizing substance use disorders as preventable and treatable chronic conditions needing long-term management and support services, communities can begin to work together to ensure effective and integrated services to prevent risky behavior, to deter the progression of SUDs, and to treat and manage recovery from these disorders.</a:t>
            </a:r>
          </a:p>
          <a:p>
            <a:pPr marL="0" marR="0"/>
            <a:endParaRPr lang="en-US" sz="1200" dirty="0" smtClean="0">
              <a:effectLst/>
              <a:latin typeface="Times New Roman"/>
              <a:ea typeface="Times New Roman"/>
            </a:endParaRPr>
          </a:p>
          <a:p>
            <a:pPr marL="0" marR="0"/>
            <a:r>
              <a:rPr lang="en-US" sz="1200" u="sng" kern="1200" dirty="0" smtClean="0">
                <a:solidFill>
                  <a:srgbClr val="000000"/>
                </a:solidFill>
                <a:effectLst/>
                <a:latin typeface="Times New Roman"/>
                <a:ea typeface="+mn-ea"/>
                <a:cs typeface="+mn-cs"/>
              </a:rPr>
              <a:t>Add information based on your expert panel’s expertise and experiences.</a:t>
            </a:r>
            <a:endParaRPr lang="en-US" sz="1200" dirty="0" smtClean="0">
              <a:effectLst/>
              <a:latin typeface="Times New Roman"/>
              <a:ea typeface="Times New Roma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894D8339-2F59-4EC8-9FAF-3B337F241BDA}"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138416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u="sng" dirty="0" smtClean="0">
                <a:effectLst/>
                <a:latin typeface="+mn-lt"/>
                <a:ea typeface="Calibri"/>
                <a:cs typeface="Times New Roman"/>
              </a:rPr>
              <a:t>Basic Narrative:</a:t>
            </a:r>
            <a:endParaRPr lang="en-US" sz="1200" dirty="0" smtClean="0">
              <a:effectLst/>
              <a:latin typeface="+mn-lt"/>
              <a:ea typeface="Calibri"/>
              <a:cs typeface="Times New Roman"/>
            </a:endParaRPr>
          </a:p>
          <a:p>
            <a:pPr marL="0" marR="0">
              <a:lnSpc>
                <a:spcPct val="115000"/>
              </a:lnSpc>
              <a:spcBef>
                <a:spcPts val="0"/>
              </a:spcBef>
              <a:spcAft>
                <a:spcPts val="0"/>
              </a:spcAft>
            </a:pPr>
            <a:r>
              <a:rPr lang="en-US" sz="1200" dirty="0" smtClean="0">
                <a:effectLst/>
                <a:latin typeface="+mn-lt"/>
                <a:ea typeface="Calibri"/>
                <a:cs typeface="Times New Roman"/>
              </a:rPr>
              <a:t> </a:t>
            </a:r>
          </a:p>
          <a:p>
            <a:pPr marL="0" marR="0">
              <a:lnSpc>
                <a:spcPct val="115000"/>
              </a:lnSpc>
              <a:spcBef>
                <a:spcPts val="0"/>
              </a:spcBef>
              <a:spcAft>
                <a:spcPts val="0"/>
              </a:spcAft>
            </a:pPr>
            <a:r>
              <a:rPr lang="en-US" sz="1200" dirty="0" smtClean="0">
                <a:effectLst/>
                <a:latin typeface="+mn-lt"/>
                <a:ea typeface="Calibri"/>
                <a:cs typeface="Times New Roman"/>
              </a:rPr>
              <a:t>With definitions and context established, let’s talk about the four components of an effective continuum of care relative to substance misuse and substance use disorders. We’ll begin with health promotion and prevention.</a:t>
            </a:r>
          </a:p>
          <a:p>
            <a:pPr marL="0" marR="0">
              <a:lnSpc>
                <a:spcPct val="115000"/>
              </a:lnSpc>
              <a:spcBef>
                <a:spcPts val="0"/>
              </a:spcBef>
              <a:spcAft>
                <a:spcPts val="0"/>
              </a:spcAft>
            </a:pPr>
            <a:endParaRPr lang="en-US" sz="1200" dirty="0" smtClean="0">
              <a:effectLst/>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200" b="1" kern="1200" baseline="0" dirty="0" smtClean="0">
                <a:solidFill>
                  <a:srgbClr val="FFFF00"/>
                </a:solidFill>
                <a:effectLst/>
                <a:latin typeface="+mn-lt"/>
                <a:ea typeface="Times New Roman"/>
              </a:rPr>
              <a:t>CLICK FOR ANIMATION</a:t>
            </a:r>
            <a:endParaRPr lang="en-US" sz="1200" b="1" baseline="0" dirty="0" smtClean="0">
              <a:solidFill>
                <a:srgbClr val="FFFF00"/>
              </a:solidFill>
              <a:effectLst/>
              <a:latin typeface="Times New Roman"/>
              <a:ea typeface="Times New Roman"/>
            </a:endParaRPr>
          </a:p>
          <a:p>
            <a:pPr marL="0" marR="0">
              <a:lnSpc>
                <a:spcPct val="115000"/>
              </a:lnSpc>
              <a:spcBef>
                <a:spcPts val="0"/>
              </a:spcBef>
              <a:spcAft>
                <a:spcPts val="0"/>
              </a:spcAft>
            </a:pPr>
            <a:endParaRPr lang="en-US" sz="1200" dirty="0" smtClean="0">
              <a:effectLst/>
              <a:latin typeface="+mn-lt"/>
              <a:ea typeface="Calibri"/>
              <a:cs typeface="Times New Roman"/>
            </a:endParaRPr>
          </a:p>
          <a:p>
            <a:pPr marL="0" marR="0">
              <a:lnSpc>
                <a:spcPct val="115000"/>
              </a:lnSpc>
              <a:spcBef>
                <a:spcPts val="0"/>
              </a:spcBef>
              <a:spcAft>
                <a:spcPts val="0"/>
              </a:spcAft>
            </a:pPr>
            <a:r>
              <a:rPr lang="en-US" sz="1200" dirty="0" smtClean="0">
                <a:effectLst/>
                <a:latin typeface="+mn-lt"/>
                <a:ea typeface="Calibri"/>
                <a:cs typeface="Times New Roman"/>
              </a:rPr>
              <a:t> </a:t>
            </a:r>
          </a:p>
          <a:p>
            <a:pPr marL="0" marR="0">
              <a:lnSpc>
                <a:spcPct val="115000"/>
              </a:lnSpc>
              <a:spcBef>
                <a:spcPts val="0"/>
              </a:spcBef>
              <a:spcAft>
                <a:spcPts val="0"/>
              </a:spcAft>
            </a:pPr>
            <a:r>
              <a:rPr lang="en-US" sz="1200" b="1" dirty="0" smtClean="0">
                <a:effectLst/>
                <a:latin typeface="+mn-lt"/>
                <a:ea typeface="Calibri"/>
                <a:cs typeface="Times New Roman"/>
              </a:rPr>
              <a:t>Health Promotion </a:t>
            </a:r>
            <a:r>
              <a:rPr lang="en-US" sz="1200" dirty="0" smtClean="0">
                <a:effectLst/>
                <a:latin typeface="+mn-lt"/>
                <a:ea typeface="Calibri"/>
                <a:cs typeface="Times New Roman"/>
              </a:rPr>
              <a:t>consists of </a:t>
            </a:r>
            <a:r>
              <a:rPr lang="en-US" sz="1200" i="1" dirty="0" smtClean="0">
                <a:effectLst/>
                <a:latin typeface="+mn-lt"/>
                <a:ea typeface="Calibri"/>
                <a:cs typeface="Times New Roman"/>
              </a:rPr>
              <a:t>environmental strategies </a:t>
            </a:r>
            <a:r>
              <a:rPr lang="en-US" sz="1200" dirty="0" smtClean="0">
                <a:effectLst/>
                <a:latin typeface="+mn-lt"/>
                <a:ea typeface="Calibri"/>
                <a:cs typeface="Times New Roman"/>
              </a:rPr>
              <a:t>that influence the general population, such as policies, media messaging, places and public areas that are substance-free, and universal screening.  </a:t>
            </a:r>
          </a:p>
          <a:p>
            <a:pPr marL="0" marR="0">
              <a:lnSpc>
                <a:spcPct val="115000"/>
              </a:lnSpc>
              <a:spcBef>
                <a:spcPts val="0"/>
              </a:spcBef>
              <a:spcAft>
                <a:spcPts val="0"/>
              </a:spcAft>
            </a:pPr>
            <a:r>
              <a:rPr lang="en-US" sz="1200" dirty="0" smtClean="0">
                <a:effectLst/>
                <a:latin typeface="+mn-lt"/>
                <a:ea typeface="Calibri"/>
                <a:cs typeface="Times New Roman"/>
              </a:rPr>
              <a:t> </a:t>
            </a:r>
          </a:p>
          <a:p>
            <a:pPr marL="0" marR="0">
              <a:lnSpc>
                <a:spcPct val="115000"/>
              </a:lnSpc>
              <a:spcBef>
                <a:spcPts val="0"/>
              </a:spcBef>
              <a:spcAft>
                <a:spcPts val="0"/>
              </a:spcAft>
            </a:pPr>
            <a:r>
              <a:rPr lang="en-US" sz="1200" b="1" dirty="0" smtClean="0">
                <a:effectLst/>
                <a:latin typeface="+mn-lt"/>
                <a:ea typeface="Calibri"/>
                <a:cs typeface="Times New Roman"/>
              </a:rPr>
              <a:t>Direct Service Prevention </a:t>
            </a:r>
            <a:r>
              <a:rPr lang="en-US" sz="1200" dirty="0" smtClean="0">
                <a:effectLst/>
                <a:latin typeface="+mn-lt"/>
                <a:ea typeface="Calibri"/>
                <a:cs typeface="Times New Roman"/>
              </a:rPr>
              <a:t>consists of specific activities with groups or individuals, such as parent or youth courses that provide information on substance misuse and that build skills to avoid misuse.</a:t>
            </a:r>
          </a:p>
          <a:p>
            <a:pPr marL="0" marR="0">
              <a:lnSpc>
                <a:spcPct val="115000"/>
              </a:lnSpc>
              <a:spcBef>
                <a:spcPts val="0"/>
              </a:spcBef>
              <a:spcAft>
                <a:spcPts val="0"/>
              </a:spcAft>
            </a:pPr>
            <a:endParaRPr lang="en-US" sz="1200" u="sng" dirty="0" smtClean="0">
              <a:effectLst/>
              <a:latin typeface="+mn-lt"/>
              <a:ea typeface="Calibri"/>
              <a:cs typeface="Times New Roman"/>
            </a:endParaRPr>
          </a:p>
          <a:p>
            <a:pPr marL="0" marR="0">
              <a:lnSpc>
                <a:spcPct val="115000"/>
              </a:lnSpc>
              <a:spcBef>
                <a:spcPts val="0"/>
              </a:spcBef>
              <a:spcAft>
                <a:spcPts val="0"/>
              </a:spcAft>
            </a:pPr>
            <a:endParaRPr lang="en-US" sz="1200" u="sng" dirty="0" smtClean="0">
              <a:effectLst/>
              <a:latin typeface="+mn-lt"/>
              <a:ea typeface="Calibri"/>
              <a:cs typeface="Times New Roman"/>
            </a:endParaRPr>
          </a:p>
          <a:p>
            <a:pPr marL="0" marR="0">
              <a:lnSpc>
                <a:spcPct val="115000"/>
              </a:lnSpc>
              <a:spcBef>
                <a:spcPts val="0"/>
              </a:spcBef>
              <a:spcAft>
                <a:spcPts val="0"/>
              </a:spcAft>
            </a:pPr>
            <a:r>
              <a:rPr lang="en-US" sz="1200" u="sng" dirty="0" smtClean="0">
                <a:effectLst/>
                <a:latin typeface="+mn-lt"/>
                <a:ea typeface="Calibri"/>
                <a:cs typeface="Times New Roman"/>
              </a:rPr>
              <a:t>Expanded Narrative:</a:t>
            </a:r>
            <a:endParaRPr lang="en-US" sz="1200" dirty="0" smtClean="0">
              <a:effectLst/>
              <a:latin typeface="+mn-lt"/>
              <a:ea typeface="Calibri"/>
              <a:cs typeface="Times New Roman"/>
            </a:endParaRPr>
          </a:p>
          <a:p>
            <a:pPr marL="0" marR="0">
              <a:lnSpc>
                <a:spcPct val="115000"/>
              </a:lnSpc>
              <a:spcBef>
                <a:spcPts val="0"/>
              </a:spcBef>
              <a:spcAft>
                <a:spcPts val="0"/>
              </a:spcAft>
            </a:pPr>
            <a:r>
              <a:rPr lang="en-US" sz="1200" dirty="0" smtClean="0">
                <a:effectLst/>
                <a:latin typeface="+mn-lt"/>
                <a:ea typeface="Calibri"/>
                <a:cs typeface="Times New Roman"/>
              </a:rPr>
              <a:t>There are many examples of health promotion and prevention services that communities may engage in:</a:t>
            </a:r>
          </a:p>
          <a:p>
            <a:pPr marL="0" marR="0">
              <a:lnSpc>
                <a:spcPct val="115000"/>
              </a:lnSpc>
              <a:spcBef>
                <a:spcPts val="0"/>
              </a:spcBef>
              <a:spcAft>
                <a:spcPts val="0"/>
              </a:spcAft>
            </a:pPr>
            <a:r>
              <a:rPr lang="en-US" sz="1200" b="1" dirty="0" smtClean="0">
                <a:effectLst/>
                <a:latin typeface="+mn-lt"/>
                <a:ea typeface="Calibri"/>
                <a:cs typeface="Times New Roman"/>
              </a:rPr>
              <a:t> </a:t>
            </a:r>
            <a:endParaRPr lang="en-US" sz="1200" dirty="0" smtClean="0">
              <a:effectLst/>
              <a:latin typeface="+mn-lt"/>
              <a:ea typeface="Calibri"/>
              <a:cs typeface="Times New Roman"/>
            </a:endParaRPr>
          </a:p>
          <a:p>
            <a:pPr marL="0" marR="0">
              <a:lnSpc>
                <a:spcPct val="115000"/>
              </a:lnSpc>
              <a:spcBef>
                <a:spcPts val="0"/>
              </a:spcBef>
              <a:spcAft>
                <a:spcPts val="0"/>
              </a:spcAft>
            </a:pPr>
            <a:r>
              <a:rPr lang="en-US" sz="1200" b="1" dirty="0" smtClean="0">
                <a:effectLst/>
                <a:latin typeface="+mn-lt"/>
                <a:ea typeface="Calibri"/>
                <a:cs typeface="Times New Roman"/>
              </a:rPr>
              <a:t>Health Promotion Examples (</a:t>
            </a:r>
            <a:r>
              <a:rPr lang="en-US" sz="1200" dirty="0" smtClean="0">
                <a:effectLst/>
                <a:latin typeface="+mn-lt"/>
                <a:ea typeface="Calibri"/>
                <a:cs typeface="Times New Roman"/>
              </a:rPr>
              <a:t>Environmental strategies for population prevention)</a:t>
            </a:r>
            <a:r>
              <a:rPr lang="en-US" sz="1200" b="1" dirty="0" smtClean="0">
                <a:effectLst/>
                <a:latin typeface="+mn-lt"/>
                <a:ea typeface="Calibri"/>
                <a:cs typeface="Times New Roman"/>
              </a:rPr>
              <a:t/>
            </a:r>
            <a:br>
              <a:rPr lang="en-US" sz="1200" b="1" dirty="0" smtClean="0">
                <a:effectLst/>
                <a:latin typeface="+mn-lt"/>
                <a:ea typeface="Calibri"/>
                <a:cs typeface="Times New Roman"/>
              </a:rPr>
            </a:br>
            <a:r>
              <a:rPr lang="en-US" sz="1200" dirty="0" smtClean="0">
                <a:effectLst/>
                <a:latin typeface="+mn-lt"/>
                <a:ea typeface="Calibri"/>
                <a:cs typeface="Times New Roman"/>
              </a:rPr>
              <a:t>Media campaigns for a wide variety of target populations and focus issues</a:t>
            </a:r>
          </a:p>
          <a:p>
            <a:pPr marL="0" marR="0">
              <a:lnSpc>
                <a:spcPct val="115000"/>
              </a:lnSpc>
              <a:spcBef>
                <a:spcPts val="0"/>
              </a:spcBef>
              <a:spcAft>
                <a:spcPts val="0"/>
              </a:spcAft>
            </a:pPr>
            <a:r>
              <a:rPr lang="en-US" sz="1200" dirty="0" smtClean="0">
                <a:effectLst/>
                <a:latin typeface="+mn-lt"/>
                <a:ea typeface="Calibri"/>
                <a:cs typeface="Times New Roman"/>
              </a:rPr>
              <a:t>Prevention &amp; Resiliency Oriented Messages,  treatment access and recovery messages</a:t>
            </a:r>
          </a:p>
          <a:p>
            <a:pPr marL="0" marR="0">
              <a:lnSpc>
                <a:spcPct val="115000"/>
              </a:lnSpc>
              <a:spcBef>
                <a:spcPts val="0"/>
              </a:spcBef>
              <a:spcAft>
                <a:spcPts val="0"/>
              </a:spcAft>
            </a:pPr>
            <a:r>
              <a:rPr lang="en-US" sz="1200" dirty="0" smtClean="0">
                <a:effectLst/>
                <a:latin typeface="+mn-lt"/>
                <a:ea typeface="Calibri"/>
                <a:cs typeface="Times New Roman"/>
              </a:rPr>
              <a:t>Pro-social, substance-free activities </a:t>
            </a:r>
          </a:p>
          <a:p>
            <a:pPr marL="0" marR="0">
              <a:lnSpc>
                <a:spcPct val="115000"/>
              </a:lnSpc>
              <a:spcBef>
                <a:spcPts val="0"/>
              </a:spcBef>
              <a:spcAft>
                <a:spcPts val="0"/>
              </a:spcAft>
            </a:pPr>
            <a:r>
              <a:rPr lang="en-US" sz="1200" dirty="0" smtClean="0">
                <a:effectLst/>
                <a:latin typeface="+mn-lt"/>
                <a:ea typeface="Calibri"/>
                <a:cs typeface="Times New Roman"/>
              </a:rPr>
              <a:t>Alcohol, tobacco and drug free public spaces and events</a:t>
            </a:r>
          </a:p>
          <a:p>
            <a:pPr marL="0" marR="0">
              <a:lnSpc>
                <a:spcPct val="115000"/>
              </a:lnSpc>
              <a:spcBef>
                <a:spcPts val="0"/>
              </a:spcBef>
              <a:spcAft>
                <a:spcPts val="0"/>
              </a:spcAft>
            </a:pPr>
            <a:r>
              <a:rPr lang="en-US" sz="1200" dirty="0" smtClean="0">
                <a:effectLst/>
                <a:latin typeface="+mn-lt"/>
                <a:ea typeface="Calibri"/>
                <a:cs typeface="Times New Roman"/>
              </a:rPr>
              <a:t>	</a:t>
            </a:r>
          </a:p>
          <a:p>
            <a:pPr marL="0" marR="0">
              <a:lnSpc>
                <a:spcPct val="115000"/>
              </a:lnSpc>
              <a:spcBef>
                <a:spcPts val="0"/>
              </a:spcBef>
              <a:spcAft>
                <a:spcPts val="0"/>
              </a:spcAft>
            </a:pPr>
            <a:r>
              <a:rPr lang="en-US" sz="1200" b="1" dirty="0" smtClean="0">
                <a:effectLst/>
                <a:latin typeface="+mn-lt"/>
                <a:ea typeface="Calibri"/>
                <a:cs typeface="Times New Roman"/>
              </a:rPr>
              <a:t>Policy Examples</a:t>
            </a:r>
            <a:endParaRPr lang="en-US" sz="1200" dirty="0" smtClean="0">
              <a:effectLst/>
              <a:latin typeface="+mn-lt"/>
              <a:ea typeface="Calibri"/>
              <a:cs typeface="Times New Roman"/>
            </a:endParaRPr>
          </a:p>
          <a:p>
            <a:pPr marL="0" marR="0">
              <a:lnSpc>
                <a:spcPct val="115000"/>
              </a:lnSpc>
              <a:spcBef>
                <a:spcPts val="0"/>
              </a:spcBef>
              <a:spcAft>
                <a:spcPts val="0"/>
              </a:spcAft>
            </a:pPr>
            <a:r>
              <a:rPr lang="en-US" sz="1200" dirty="0" smtClean="0">
                <a:effectLst/>
                <a:latin typeface="+mn-lt"/>
                <a:ea typeface="Calibri"/>
                <a:cs typeface="Times New Roman"/>
              </a:rPr>
              <a:t>Effective policies in schools, colleges, workplaces, medical clinics, community law enforcement,  others</a:t>
            </a:r>
          </a:p>
          <a:p>
            <a:pPr marL="0" marR="0">
              <a:lnSpc>
                <a:spcPct val="115000"/>
              </a:lnSpc>
              <a:spcBef>
                <a:spcPts val="0"/>
              </a:spcBef>
              <a:spcAft>
                <a:spcPts val="0"/>
              </a:spcAft>
            </a:pPr>
            <a:r>
              <a:rPr lang="en-US" sz="1200" dirty="0" smtClean="0">
                <a:effectLst/>
                <a:latin typeface="+mn-lt"/>
                <a:ea typeface="Calibri"/>
                <a:cs typeface="Times New Roman"/>
              </a:rPr>
              <a:t>Student Assistance Screening (schools and colleges)</a:t>
            </a:r>
          </a:p>
          <a:p>
            <a:pPr marL="0" marR="0">
              <a:lnSpc>
                <a:spcPct val="115000"/>
              </a:lnSpc>
              <a:spcBef>
                <a:spcPts val="0"/>
              </a:spcBef>
              <a:spcAft>
                <a:spcPts val="0"/>
              </a:spcAft>
            </a:pPr>
            <a:r>
              <a:rPr lang="en-US" sz="1200" dirty="0" smtClean="0">
                <a:effectLst/>
                <a:latin typeface="+mn-lt"/>
                <a:ea typeface="Calibri"/>
                <a:cs typeface="Times New Roman"/>
              </a:rPr>
              <a:t>Athletic and co-curricular policies that support no alcohol, tobacco or drug use</a:t>
            </a:r>
          </a:p>
          <a:p>
            <a:pPr marL="0" marR="0">
              <a:lnSpc>
                <a:spcPct val="115000"/>
              </a:lnSpc>
              <a:spcBef>
                <a:spcPts val="0"/>
              </a:spcBef>
              <a:spcAft>
                <a:spcPts val="0"/>
              </a:spcAft>
            </a:pPr>
            <a:r>
              <a:rPr lang="en-US" sz="1200" dirty="0" smtClean="0">
                <a:effectLst/>
                <a:latin typeface="+mn-lt"/>
                <a:ea typeface="Calibri"/>
                <a:cs typeface="Times New Roman"/>
              </a:rPr>
              <a:t>Work place education, pre-employment alcohol/drug screens</a:t>
            </a:r>
          </a:p>
          <a:p>
            <a:pPr marL="0" marR="0">
              <a:lnSpc>
                <a:spcPct val="115000"/>
              </a:lnSpc>
              <a:spcBef>
                <a:spcPts val="0"/>
              </a:spcBef>
              <a:spcAft>
                <a:spcPts val="0"/>
              </a:spcAft>
            </a:pPr>
            <a:r>
              <a:rPr lang="en-US" sz="1200" dirty="0" smtClean="0">
                <a:effectLst/>
                <a:latin typeface="+mn-lt"/>
                <a:ea typeface="Calibri"/>
                <a:cs typeface="Times New Roman"/>
              </a:rPr>
              <a:t>Universal Screening of patients for substance use in primary care</a:t>
            </a:r>
          </a:p>
          <a:p>
            <a:pPr marL="0" marR="0">
              <a:lnSpc>
                <a:spcPct val="115000"/>
              </a:lnSpc>
              <a:spcBef>
                <a:spcPts val="0"/>
              </a:spcBef>
              <a:spcAft>
                <a:spcPts val="0"/>
              </a:spcAft>
            </a:pPr>
            <a:r>
              <a:rPr lang="en-US" sz="1200" dirty="0" smtClean="0">
                <a:effectLst/>
                <a:latin typeface="+mn-lt"/>
                <a:ea typeface="Calibri"/>
                <a:cs typeface="Times New Roman"/>
              </a:rPr>
              <a:t>Regular patrols of targeted areas and events</a:t>
            </a:r>
          </a:p>
          <a:p>
            <a:pPr marL="0" marR="0">
              <a:lnSpc>
                <a:spcPct val="115000"/>
              </a:lnSpc>
              <a:spcBef>
                <a:spcPts val="0"/>
              </a:spcBef>
              <a:spcAft>
                <a:spcPts val="0"/>
              </a:spcAft>
            </a:pPr>
            <a:r>
              <a:rPr lang="en-US" sz="1200" dirty="0" smtClean="0">
                <a:effectLst/>
                <a:latin typeface="+mn-lt"/>
                <a:ea typeface="Calibri"/>
                <a:cs typeface="Times New Roman"/>
              </a:rPr>
              <a:t> Regulations and laws that limit or restrict alcohol, tobacco or drug use </a:t>
            </a:r>
          </a:p>
          <a:p>
            <a:pPr marL="0" marR="0">
              <a:lnSpc>
                <a:spcPct val="115000"/>
              </a:lnSpc>
              <a:spcBef>
                <a:spcPts val="0"/>
              </a:spcBef>
              <a:spcAft>
                <a:spcPts val="0"/>
              </a:spcAft>
            </a:pPr>
            <a:r>
              <a:rPr lang="en-US" sz="1200" dirty="0" smtClean="0">
                <a:effectLst/>
                <a:latin typeface="+mn-lt"/>
                <a:ea typeface="Calibri"/>
                <a:cs typeface="Times New Roman"/>
              </a:rPr>
              <a:t>Limits to the number of alcohol/tobacco retailers in a geographic area</a:t>
            </a:r>
          </a:p>
          <a:p>
            <a:pPr marL="0" marR="0">
              <a:lnSpc>
                <a:spcPct val="115000"/>
              </a:lnSpc>
              <a:spcBef>
                <a:spcPts val="0"/>
              </a:spcBef>
              <a:spcAft>
                <a:spcPts val="0"/>
              </a:spcAft>
            </a:pPr>
            <a:r>
              <a:rPr lang="en-US" sz="1200" dirty="0" smtClean="0">
                <a:effectLst/>
                <a:latin typeface="+mn-lt"/>
                <a:ea typeface="Calibri"/>
                <a:cs typeface="Times New Roman"/>
              </a:rPr>
              <a:t>Limitations on signs and advertising specific to alcohol and tobacco outside of retail establishments</a:t>
            </a:r>
          </a:p>
          <a:p>
            <a:pPr marL="0" marR="0">
              <a:lnSpc>
                <a:spcPct val="115000"/>
              </a:lnSpc>
              <a:spcBef>
                <a:spcPts val="0"/>
              </a:spcBef>
              <a:spcAft>
                <a:spcPts val="0"/>
              </a:spcAft>
            </a:pPr>
            <a:r>
              <a:rPr lang="en-US" sz="1200" dirty="0" smtClean="0">
                <a:effectLst/>
                <a:latin typeface="+mn-lt"/>
                <a:ea typeface="Calibri"/>
                <a:cs typeface="Times New Roman"/>
              </a:rPr>
              <a:t>Regulations restricting sales of alcohol, tobacco or drug paraphernalia and images</a:t>
            </a:r>
          </a:p>
          <a:p>
            <a:pPr marL="0" marR="0">
              <a:lnSpc>
                <a:spcPct val="115000"/>
              </a:lnSpc>
              <a:spcBef>
                <a:spcPts val="0"/>
              </a:spcBef>
              <a:spcAft>
                <a:spcPts val="0"/>
              </a:spcAft>
            </a:pPr>
            <a:r>
              <a:rPr lang="en-US" sz="1200" dirty="0" smtClean="0">
                <a:effectLst/>
                <a:latin typeface="+mn-lt"/>
                <a:ea typeface="Calibri"/>
                <a:cs typeface="Times New Roman"/>
              </a:rPr>
              <a:t>Restricting sales of synthetic products used to get high</a:t>
            </a:r>
          </a:p>
          <a:p>
            <a:pPr marL="0" marR="0">
              <a:lnSpc>
                <a:spcPct val="115000"/>
              </a:lnSpc>
              <a:spcBef>
                <a:spcPts val="0"/>
              </a:spcBef>
              <a:spcAft>
                <a:spcPts val="0"/>
              </a:spcAft>
            </a:pPr>
            <a:r>
              <a:rPr lang="en-US" sz="1200" dirty="0" smtClean="0">
                <a:effectLst/>
                <a:latin typeface="+mn-lt"/>
                <a:ea typeface="Calibri"/>
                <a:cs typeface="Times New Roman"/>
              </a:rPr>
              <a:t> </a:t>
            </a:r>
          </a:p>
          <a:p>
            <a:pPr marL="0" marR="0">
              <a:lnSpc>
                <a:spcPct val="115000"/>
              </a:lnSpc>
              <a:spcBef>
                <a:spcPts val="0"/>
              </a:spcBef>
              <a:spcAft>
                <a:spcPts val="0"/>
              </a:spcAft>
            </a:pPr>
            <a:r>
              <a:rPr lang="en-US" sz="1200" b="1" dirty="0" smtClean="0">
                <a:effectLst/>
                <a:latin typeface="+mn-lt"/>
                <a:ea typeface="Calibri"/>
                <a:cs typeface="Times New Roman"/>
              </a:rPr>
              <a:t>Direct Service Prevention Examples</a:t>
            </a:r>
            <a:endParaRPr lang="en-US" sz="1200" dirty="0" smtClean="0">
              <a:effectLst/>
              <a:latin typeface="+mn-lt"/>
              <a:ea typeface="Calibri"/>
              <a:cs typeface="Times New Roman"/>
            </a:endParaRPr>
          </a:p>
          <a:p>
            <a:pPr marL="0" marR="0">
              <a:lnSpc>
                <a:spcPct val="115000"/>
              </a:lnSpc>
              <a:spcBef>
                <a:spcPts val="0"/>
              </a:spcBef>
              <a:spcAft>
                <a:spcPts val="0"/>
              </a:spcAft>
            </a:pPr>
            <a:r>
              <a:rPr lang="en-US" sz="1200" dirty="0" smtClean="0">
                <a:effectLst/>
                <a:latin typeface="+mn-lt"/>
                <a:ea typeface="Calibri"/>
                <a:cs typeface="Times New Roman"/>
              </a:rPr>
              <a:t>Programs such as mentoring to prevent early initiation of alcohol or drug use</a:t>
            </a:r>
          </a:p>
          <a:p>
            <a:pPr marL="0" marR="0">
              <a:lnSpc>
                <a:spcPct val="115000"/>
              </a:lnSpc>
              <a:spcBef>
                <a:spcPts val="0"/>
              </a:spcBef>
              <a:spcAft>
                <a:spcPts val="0"/>
              </a:spcAft>
            </a:pPr>
            <a:r>
              <a:rPr lang="en-US" sz="1200" dirty="0" smtClean="0">
                <a:effectLst/>
                <a:latin typeface="+mn-lt"/>
                <a:ea typeface="Calibri"/>
                <a:cs typeface="Times New Roman"/>
              </a:rPr>
              <a:t>Student Assistance Programs in schools and colleges</a:t>
            </a:r>
          </a:p>
          <a:p>
            <a:pPr marL="0" marR="0">
              <a:lnSpc>
                <a:spcPct val="115000"/>
              </a:lnSpc>
              <a:spcBef>
                <a:spcPts val="0"/>
              </a:spcBef>
              <a:spcAft>
                <a:spcPts val="0"/>
              </a:spcAft>
            </a:pPr>
            <a:r>
              <a:rPr lang="en-US" sz="1200" dirty="0" smtClean="0">
                <a:effectLst/>
                <a:latin typeface="+mn-lt"/>
                <a:ea typeface="Calibri"/>
                <a:cs typeface="Times New Roman"/>
              </a:rPr>
              <a:t>Required coursework on risks and harm associated with substance misuse, progression of alcohol, tobacco and drug use in schools and colleges</a:t>
            </a:r>
          </a:p>
          <a:p>
            <a:pPr marL="0" marR="0">
              <a:lnSpc>
                <a:spcPct val="115000"/>
              </a:lnSpc>
              <a:spcBef>
                <a:spcPts val="0"/>
              </a:spcBef>
              <a:spcAft>
                <a:spcPts val="0"/>
              </a:spcAft>
            </a:pPr>
            <a:r>
              <a:rPr lang="en-US" sz="1200" dirty="0" smtClean="0">
                <a:effectLst/>
                <a:latin typeface="+mn-lt"/>
                <a:ea typeface="Calibri"/>
                <a:cs typeface="Times New Roman"/>
              </a:rPr>
              <a:t>Required educational programs for parents on risks and progression of alcohol, tobacco and drug use</a:t>
            </a:r>
          </a:p>
          <a:p>
            <a:pPr marL="0" marR="0">
              <a:lnSpc>
                <a:spcPct val="115000"/>
              </a:lnSpc>
              <a:spcBef>
                <a:spcPts val="0"/>
              </a:spcBef>
              <a:spcAft>
                <a:spcPts val="0"/>
              </a:spcAft>
            </a:pPr>
            <a:r>
              <a:rPr lang="en-US" sz="1200" dirty="0" smtClean="0">
                <a:effectLst/>
                <a:latin typeface="+mn-lt"/>
                <a:ea typeface="Calibri"/>
                <a:cs typeface="Times New Roman"/>
              </a:rPr>
              <a:t>Programs that provide positive, pro-social, academic, and/or other enrichment activities during hours of higher risk for alcohol or drug use, such as after-school, weekend or vacation week programs for school-aged or college aged youth</a:t>
            </a:r>
          </a:p>
          <a:p>
            <a:pPr marL="0" marR="0">
              <a:lnSpc>
                <a:spcPct val="115000"/>
              </a:lnSpc>
              <a:spcBef>
                <a:spcPts val="0"/>
              </a:spcBef>
              <a:spcAft>
                <a:spcPts val="0"/>
              </a:spcAft>
            </a:pPr>
            <a:r>
              <a:rPr lang="en-US" sz="1200" dirty="0" smtClean="0">
                <a:effectLst/>
                <a:latin typeface="+mn-lt"/>
                <a:ea typeface="Calibri"/>
                <a:cs typeface="Times New Roman"/>
              </a:rPr>
              <a:t>Workplace education</a:t>
            </a:r>
          </a:p>
          <a:p>
            <a:pPr marL="0" marR="0">
              <a:lnSpc>
                <a:spcPct val="115000"/>
              </a:lnSpc>
              <a:spcBef>
                <a:spcPts val="0"/>
              </a:spcBef>
              <a:spcAft>
                <a:spcPts val="0"/>
              </a:spcAft>
            </a:pPr>
            <a:r>
              <a:rPr lang="en-US" sz="1200" dirty="0" smtClean="0">
                <a:effectLst/>
                <a:latin typeface="+mn-lt"/>
                <a:ea typeface="Calibri"/>
                <a:cs typeface="Times New Roman"/>
              </a:rPr>
              <a:t> </a:t>
            </a:r>
          </a:p>
          <a:p>
            <a:pPr marL="0" marR="0">
              <a:lnSpc>
                <a:spcPct val="115000"/>
              </a:lnSpc>
              <a:spcBef>
                <a:spcPts val="0"/>
              </a:spcBef>
              <a:spcAft>
                <a:spcPts val="0"/>
              </a:spcAft>
            </a:pPr>
            <a:r>
              <a:rPr lang="en-US" sz="1200" u="sng" dirty="0" smtClean="0">
                <a:effectLst/>
                <a:latin typeface="+mn-lt"/>
                <a:ea typeface="Calibri"/>
                <a:cs typeface="Times New Roman"/>
              </a:rPr>
              <a:t>Add information based on your expert panel’s expertise and experiences.</a:t>
            </a:r>
            <a:endParaRPr lang="en-US" sz="1200" dirty="0">
              <a:effectLst/>
              <a:latin typeface="+mn-lt"/>
              <a:ea typeface="Calibri"/>
              <a:cs typeface="Times New Roman"/>
            </a:endParaRPr>
          </a:p>
        </p:txBody>
      </p:sp>
      <p:sp>
        <p:nvSpPr>
          <p:cNvPr id="4" name="Slide Number Placeholder 3"/>
          <p:cNvSpPr>
            <a:spLocks noGrp="1"/>
          </p:cNvSpPr>
          <p:nvPr>
            <p:ph type="sldNum" sz="quarter" idx="10"/>
          </p:nvPr>
        </p:nvSpPr>
        <p:spPr/>
        <p:txBody>
          <a:bodyPr/>
          <a:lstStyle/>
          <a:p>
            <a:fld id="{894D8339-2F59-4EC8-9FAF-3B337F241BDA}"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752167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u="sng" dirty="0" smtClean="0">
                <a:effectLst/>
                <a:latin typeface="+mn-lt"/>
                <a:ea typeface="Calibri"/>
                <a:cs typeface="Times New Roman"/>
              </a:rPr>
              <a:t>Basic Narrative:</a:t>
            </a:r>
            <a:endParaRPr lang="en-US" sz="1200" dirty="0" smtClean="0">
              <a:effectLst/>
              <a:latin typeface="+mn-lt"/>
              <a:ea typeface="Calibri"/>
              <a:cs typeface="Times New Roman"/>
            </a:endParaRPr>
          </a:p>
          <a:p>
            <a:pPr marL="0" marR="0">
              <a:lnSpc>
                <a:spcPct val="115000"/>
              </a:lnSpc>
              <a:spcBef>
                <a:spcPts val="0"/>
              </a:spcBef>
              <a:spcAft>
                <a:spcPts val="0"/>
              </a:spcAft>
            </a:pPr>
            <a:r>
              <a:rPr lang="en-US" sz="1200" dirty="0" smtClean="0">
                <a:effectLst/>
                <a:latin typeface="+mn-lt"/>
                <a:ea typeface="Calibri"/>
                <a:cs typeface="Times New Roman"/>
              </a:rPr>
              <a:t> </a:t>
            </a:r>
          </a:p>
          <a:p>
            <a:pPr marL="0" marR="0">
              <a:lnSpc>
                <a:spcPct val="115000"/>
              </a:lnSpc>
              <a:spcBef>
                <a:spcPts val="0"/>
              </a:spcBef>
              <a:spcAft>
                <a:spcPts val="0"/>
              </a:spcAft>
            </a:pPr>
            <a:r>
              <a:rPr lang="en-US" sz="1200" b="1" dirty="0" smtClean="0">
                <a:effectLst/>
                <a:latin typeface="+mn-lt"/>
                <a:ea typeface="Calibri"/>
                <a:cs typeface="Times New Roman"/>
              </a:rPr>
              <a:t>Early identification and intervention </a:t>
            </a:r>
            <a:r>
              <a:rPr lang="en-US" sz="1200" dirty="0" smtClean="0">
                <a:effectLst/>
                <a:latin typeface="+mn-lt"/>
                <a:ea typeface="Calibri"/>
                <a:cs typeface="Times New Roman"/>
              </a:rPr>
              <a:t>are often a brief but critical component of the system of care because they provide an opportunity to intervene in the development of symptoms before the disorder develops or progresses.</a:t>
            </a:r>
          </a:p>
          <a:p>
            <a:pPr marL="0" marR="0">
              <a:lnSpc>
                <a:spcPct val="115000"/>
              </a:lnSpc>
              <a:spcBef>
                <a:spcPts val="0"/>
              </a:spcBef>
              <a:spcAft>
                <a:spcPts val="0"/>
              </a:spcAft>
            </a:pPr>
            <a:endParaRPr lang="en-US" sz="1200" dirty="0" smtClean="0">
              <a:effectLst/>
              <a:latin typeface="+mn-lt"/>
              <a:ea typeface="Calibri"/>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200" b="1" kern="1200" baseline="0" dirty="0" smtClean="0">
                <a:solidFill>
                  <a:srgbClr val="FFFF00"/>
                </a:solidFill>
                <a:effectLst/>
                <a:latin typeface="+mn-lt"/>
                <a:ea typeface="Times New Roman"/>
              </a:rPr>
              <a:t>CLICK FOR ANIMATION</a:t>
            </a:r>
            <a:endParaRPr lang="en-US" sz="1200" b="1" baseline="0" dirty="0" smtClean="0">
              <a:solidFill>
                <a:srgbClr val="FFFF00"/>
              </a:solidFill>
              <a:effectLst/>
              <a:latin typeface="Times New Roman"/>
              <a:ea typeface="Times New Roman"/>
            </a:endParaRPr>
          </a:p>
          <a:p>
            <a:pPr marL="0" marR="0">
              <a:lnSpc>
                <a:spcPct val="115000"/>
              </a:lnSpc>
              <a:spcBef>
                <a:spcPts val="0"/>
              </a:spcBef>
              <a:spcAft>
                <a:spcPts val="0"/>
              </a:spcAft>
            </a:pPr>
            <a:endParaRPr lang="en-US" sz="1200" dirty="0" smtClean="0">
              <a:effectLst/>
              <a:latin typeface="+mn-lt"/>
              <a:ea typeface="Calibri"/>
              <a:cs typeface="Times New Roman"/>
            </a:endParaRPr>
          </a:p>
          <a:p>
            <a:pPr marL="0" marR="0">
              <a:lnSpc>
                <a:spcPct val="115000"/>
              </a:lnSpc>
              <a:spcBef>
                <a:spcPts val="0"/>
              </a:spcBef>
              <a:spcAft>
                <a:spcPts val="0"/>
              </a:spcAft>
            </a:pPr>
            <a:r>
              <a:rPr lang="en-US" sz="1200" dirty="0" smtClean="0">
                <a:effectLst/>
                <a:latin typeface="+mn-lt"/>
                <a:ea typeface="Calibri"/>
                <a:cs typeface="Times New Roman"/>
              </a:rPr>
              <a:t> Programs, policies and practices that establish an effective means to identify substance use  problems early and refer individuals to accessible treatment and recovery options can be instituted in any setting, from a middle school or a primary care office to a requirement of court sentencing or a standard part of a homeless and housing program.  </a:t>
            </a:r>
          </a:p>
          <a:p>
            <a:pPr marL="0" marR="0">
              <a:lnSpc>
                <a:spcPct val="115000"/>
              </a:lnSpc>
              <a:spcBef>
                <a:spcPts val="0"/>
              </a:spcBef>
              <a:spcAft>
                <a:spcPts val="0"/>
              </a:spcAft>
            </a:pPr>
            <a:r>
              <a:rPr lang="en-US" sz="1200" dirty="0" smtClean="0">
                <a:effectLst/>
                <a:latin typeface="+mn-lt"/>
                <a:ea typeface="Calibri"/>
                <a:cs typeface="Times New Roman"/>
              </a:rPr>
              <a:t> </a:t>
            </a:r>
          </a:p>
          <a:p>
            <a:pPr marL="0" marR="0">
              <a:lnSpc>
                <a:spcPct val="115000"/>
              </a:lnSpc>
              <a:spcBef>
                <a:spcPts val="0"/>
              </a:spcBef>
              <a:spcAft>
                <a:spcPts val="0"/>
              </a:spcAft>
            </a:pPr>
            <a:r>
              <a:rPr lang="en-US" sz="1200" dirty="0" smtClean="0">
                <a:effectLst/>
                <a:latin typeface="+mn-lt"/>
                <a:ea typeface="Calibri"/>
                <a:cs typeface="Times New Roman"/>
              </a:rPr>
              <a:t>Early identification and intervention is also a point within the continuum of care where communication between services providers and community systems is most important.  This is because communication and positive relationships between organizations can help identify services available in the community and find places to access care and support. </a:t>
            </a:r>
          </a:p>
          <a:p>
            <a:pPr marL="0" marR="0">
              <a:lnSpc>
                <a:spcPct val="115000"/>
              </a:lnSpc>
              <a:spcBef>
                <a:spcPts val="0"/>
              </a:spcBef>
              <a:spcAft>
                <a:spcPts val="0"/>
              </a:spcAft>
            </a:pPr>
            <a:r>
              <a:rPr lang="en-US" sz="1200" u="none" strike="noStrike" dirty="0" smtClean="0">
                <a:effectLst/>
                <a:latin typeface="+mn-lt"/>
                <a:ea typeface="Calibri"/>
                <a:cs typeface="Times New Roman"/>
              </a:rPr>
              <a:t> </a:t>
            </a:r>
            <a:endParaRPr lang="en-US" sz="1200" dirty="0" smtClean="0">
              <a:effectLst/>
              <a:latin typeface="+mn-lt"/>
              <a:ea typeface="Calibri"/>
              <a:cs typeface="Times New Roman"/>
            </a:endParaRPr>
          </a:p>
          <a:p>
            <a:pPr marL="0" marR="0">
              <a:lnSpc>
                <a:spcPct val="115000"/>
              </a:lnSpc>
              <a:spcBef>
                <a:spcPts val="0"/>
              </a:spcBef>
              <a:spcAft>
                <a:spcPts val="0"/>
              </a:spcAft>
            </a:pPr>
            <a:r>
              <a:rPr lang="en-US" sz="1200" u="sng" dirty="0" smtClean="0">
                <a:effectLst/>
                <a:latin typeface="+mn-lt"/>
                <a:ea typeface="Calibri"/>
                <a:cs typeface="Times New Roman"/>
              </a:rPr>
              <a:t>Optional Expanded Narrative:</a:t>
            </a:r>
            <a:endParaRPr lang="en-US" sz="1200" dirty="0" smtClean="0">
              <a:effectLst/>
              <a:latin typeface="+mn-lt"/>
              <a:ea typeface="Calibri"/>
              <a:cs typeface="Times New Roman"/>
            </a:endParaRPr>
          </a:p>
          <a:p>
            <a:pPr marL="0" marR="0">
              <a:lnSpc>
                <a:spcPct val="115000"/>
              </a:lnSpc>
              <a:spcBef>
                <a:spcPts val="0"/>
              </a:spcBef>
              <a:spcAft>
                <a:spcPts val="0"/>
              </a:spcAft>
            </a:pPr>
            <a:r>
              <a:rPr lang="en-US" sz="1200" b="1" dirty="0" smtClean="0">
                <a:effectLst/>
                <a:latin typeface="+mn-lt"/>
                <a:ea typeface="Calibri"/>
                <a:cs typeface="Times New Roman"/>
              </a:rPr>
              <a:t>Early Identification/ Intervention Examples</a:t>
            </a:r>
            <a:endParaRPr lang="en-US" sz="1200" dirty="0" smtClean="0">
              <a:effectLst/>
              <a:latin typeface="+mn-lt"/>
              <a:ea typeface="Calibri"/>
              <a:cs typeface="Times New Roman"/>
            </a:endParaRPr>
          </a:p>
          <a:p>
            <a:pPr marL="0" marR="0">
              <a:lnSpc>
                <a:spcPct val="115000"/>
              </a:lnSpc>
              <a:spcBef>
                <a:spcPts val="0"/>
              </a:spcBef>
              <a:spcAft>
                <a:spcPts val="0"/>
              </a:spcAft>
            </a:pPr>
            <a:r>
              <a:rPr lang="en-US" sz="1200" dirty="0" smtClean="0">
                <a:effectLst/>
                <a:latin typeface="+mn-lt"/>
                <a:ea typeface="Calibri"/>
                <a:cs typeface="Times New Roman"/>
              </a:rPr>
              <a:t>-             Student Assistance Programs in schools and colleges</a:t>
            </a:r>
          </a:p>
          <a:p>
            <a:pPr marL="0" marR="0">
              <a:lnSpc>
                <a:spcPct val="115000"/>
              </a:lnSpc>
              <a:spcBef>
                <a:spcPts val="0"/>
              </a:spcBef>
              <a:spcAft>
                <a:spcPts val="0"/>
              </a:spcAft>
            </a:pPr>
            <a:r>
              <a:rPr lang="en-US" sz="1200" dirty="0" smtClean="0">
                <a:effectLst/>
                <a:latin typeface="+mn-lt"/>
                <a:ea typeface="Calibri"/>
                <a:cs typeface="Times New Roman"/>
              </a:rPr>
              <a:t>-	Employee assistance programs (formal or informal) in workplaces</a:t>
            </a:r>
          </a:p>
          <a:p>
            <a:pPr marL="0" marR="0">
              <a:lnSpc>
                <a:spcPct val="115000"/>
              </a:lnSpc>
              <a:spcBef>
                <a:spcPts val="0"/>
              </a:spcBef>
              <a:spcAft>
                <a:spcPts val="0"/>
              </a:spcAft>
            </a:pPr>
            <a:r>
              <a:rPr lang="en-US" sz="1200" dirty="0" smtClean="0">
                <a:effectLst/>
                <a:latin typeface="+mn-lt"/>
                <a:ea typeface="Calibri"/>
                <a:cs typeface="Times New Roman"/>
              </a:rPr>
              <a:t>-             Screening and brief interventions for justice/court-involved youth, young adults, adults and families</a:t>
            </a:r>
          </a:p>
          <a:p>
            <a:pPr marL="0" marR="0">
              <a:lnSpc>
                <a:spcPct val="115000"/>
              </a:lnSpc>
              <a:spcBef>
                <a:spcPts val="0"/>
              </a:spcBef>
              <a:spcAft>
                <a:spcPts val="0"/>
              </a:spcAft>
            </a:pPr>
            <a:r>
              <a:rPr lang="en-US" sz="1200" dirty="0" smtClean="0">
                <a:effectLst/>
                <a:latin typeface="+mn-lt"/>
                <a:ea typeface="Calibri"/>
                <a:cs typeface="Times New Roman"/>
              </a:rPr>
              <a:t>-	Community-based programs that encourage clients to self-refer for assessment and referral for services</a:t>
            </a:r>
          </a:p>
          <a:p>
            <a:pPr marL="171450" marR="0" indent="-171450">
              <a:lnSpc>
                <a:spcPct val="115000"/>
              </a:lnSpc>
              <a:spcBef>
                <a:spcPts val="0"/>
              </a:spcBef>
              <a:spcAft>
                <a:spcPts val="0"/>
              </a:spcAft>
              <a:buFontTx/>
              <a:buChar char="-"/>
            </a:pPr>
            <a:r>
              <a:rPr lang="en-US" sz="1200" dirty="0" smtClean="0">
                <a:effectLst/>
                <a:latin typeface="+mn-lt"/>
                <a:ea typeface="Calibri"/>
                <a:cs typeface="Times New Roman"/>
              </a:rPr>
              <a:t>SBIRT (Screening, Brief Intervention and Referral to Treatment) in medical settings </a:t>
            </a:r>
          </a:p>
          <a:p>
            <a:pPr marL="0" marR="0" indent="0">
              <a:lnSpc>
                <a:spcPct val="115000"/>
              </a:lnSpc>
              <a:spcBef>
                <a:spcPts val="0"/>
              </a:spcBef>
              <a:spcAft>
                <a:spcPts val="0"/>
              </a:spcAft>
              <a:buFontTx/>
              <a:buNone/>
            </a:pPr>
            <a:endParaRPr lang="en-US" sz="1200" dirty="0" smtClean="0">
              <a:effectLst/>
              <a:latin typeface="+mn-lt"/>
              <a:ea typeface="Calibri"/>
              <a:cs typeface="Times New Roman"/>
            </a:endParaRPr>
          </a:p>
          <a:p>
            <a:pPr marL="0" marR="0">
              <a:lnSpc>
                <a:spcPct val="115000"/>
              </a:lnSpc>
              <a:spcBef>
                <a:spcPts val="0"/>
              </a:spcBef>
              <a:spcAft>
                <a:spcPts val="0"/>
              </a:spcAft>
            </a:pPr>
            <a:r>
              <a:rPr lang="en-US" sz="1200" u="sng" dirty="0" smtClean="0">
                <a:effectLst/>
                <a:latin typeface="+mn-lt"/>
                <a:ea typeface="Calibri"/>
                <a:cs typeface="Times New Roman"/>
              </a:rPr>
              <a:t>Add information based on your expert panel’s expertise and experiences.</a:t>
            </a:r>
            <a:endParaRPr lang="en-US" sz="1200" dirty="0" smtClean="0">
              <a:effectLst/>
              <a:latin typeface="+mn-lt"/>
              <a:ea typeface="Calibri"/>
              <a:cs typeface="Times New Roman"/>
            </a:endParaRPr>
          </a:p>
          <a:p>
            <a:pPr marL="0" marR="0">
              <a:lnSpc>
                <a:spcPct val="115000"/>
              </a:lnSpc>
              <a:spcBef>
                <a:spcPts val="0"/>
              </a:spcBef>
              <a:spcAft>
                <a:spcPts val="0"/>
              </a:spcAft>
            </a:pPr>
            <a:r>
              <a:rPr lang="en-US" sz="1200" dirty="0" smtClean="0">
                <a:effectLst/>
                <a:latin typeface="+mn-lt"/>
                <a:ea typeface="Calibri"/>
                <a:cs typeface="Times New Roman"/>
              </a:rPr>
              <a:t> </a:t>
            </a:r>
            <a:endParaRPr lang="en-US" sz="1200" dirty="0">
              <a:effectLst/>
              <a:latin typeface="+mn-lt"/>
              <a:ea typeface="Calibri"/>
              <a:cs typeface="Times New Roman"/>
            </a:endParaRPr>
          </a:p>
        </p:txBody>
      </p:sp>
      <p:sp>
        <p:nvSpPr>
          <p:cNvPr id="4" name="Slide Number Placeholder 3"/>
          <p:cNvSpPr>
            <a:spLocks noGrp="1"/>
          </p:cNvSpPr>
          <p:nvPr>
            <p:ph type="sldNum" sz="quarter" idx="10"/>
          </p:nvPr>
        </p:nvSpPr>
        <p:spPr/>
        <p:txBody>
          <a:bodyPr/>
          <a:lstStyle/>
          <a:p>
            <a:fld id="{894D8339-2F59-4EC8-9FAF-3B337F241BDA}"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210067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200" u="sng" kern="1200" dirty="0" smtClean="0">
                <a:solidFill>
                  <a:srgbClr val="000000"/>
                </a:solidFill>
                <a:effectLst/>
                <a:latin typeface="+mn-lt"/>
                <a:ea typeface="+mn-ea"/>
                <a:cs typeface="+mn-cs"/>
              </a:rPr>
              <a:t>Basic Narrative:</a:t>
            </a:r>
          </a:p>
          <a:p>
            <a:pPr marL="0" marR="0">
              <a:spcBef>
                <a:spcPts val="0"/>
              </a:spcBef>
              <a:spcAft>
                <a:spcPts val="0"/>
              </a:spcAft>
            </a:pPr>
            <a:endParaRPr lang="en-US" sz="1200" b="0" u="none" kern="1200" dirty="0" smtClean="0">
              <a:solidFill>
                <a:srgbClr val="000000"/>
              </a:solidFill>
              <a:effectLst/>
              <a:latin typeface="+mn-lt"/>
              <a:ea typeface="+mn-ea"/>
              <a:cs typeface="+mn-cs"/>
            </a:endParaRPr>
          </a:p>
          <a:p>
            <a:pPr marL="0" marR="0">
              <a:spcBef>
                <a:spcPts val="0"/>
              </a:spcBef>
              <a:spcAft>
                <a:spcPts val="0"/>
              </a:spcAft>
            </a:pPr>
            <a:r>
              <a:rPr lang="en-US" sz="1200" b="0" u="none" kern="1200" dirty="0" smtClean="0">
                <a:solidFill>
                  <a:srgbClr val="000000"/>
                </a:solidFill>
                <a:effectLst/>
                <a:latin typeface="+mn-lt"/>
                <a:ea typeface="+mn-ea"/>
                <a:cs typeface="+mn-cs"/>
              </a:rPr>
              <a:t>Treatment</a:t>
            </a:r>
            <a:r>
              <a:rPr lang="en-US" sz="1200" b="0" u="none" kern="1200" baseline="0" dirty="0" smtClean="0">
                <a:solidFill>
                  <a:srgbClr val="000000"/>
                </a:solidFill>
                <a:effectLst/>
                <a:latin typeface="+mn-lt"/>
                <a:ea typeface="+mn-ea"/>
                <a:cs typeface="+mn-cs"/>
              </a:rPr>
              <a:t> for substance use disorders varies from person to person and is adaptable to the individual’s needs and progress.</a:t>
            </a:r>
            <a:endParaRPr lang="en-US" sz="1200" b="0" u="none" kern="1200" dirty="0" smtClean="0">
              <a:solidFill>
                <a:srgbClr val="000000"/>
              </a:solidFill>
              <a:effectLst/>
              <a:latin typeface="+mn-lt"/>
              <a:ea typeface="+mn-ea"/>
              <a:cs typeface="+mn-cs"/>
            </a:endParaRPr>
          </a:p>
          <a:p>
            <a:pPr marL="0" marR="0">
              <a:spcBef>
                <a:spcPts val="0"/>
              </a:spcBef>
              <a:spcAft>
                <a:spcPts val="0"/>
              </a:spcAft>
            </a:pPr>
            <a:endParaRPr lang="en-US" sz="1200" b="1" u="sng" kern="1200" dirty="0" smtClean="0">
              <a:solidFill>
                <a:srgbClr val="000000"/>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rgbClr val="FFFF00"/>
                </a:solidFill>
                <a:effectLst/>
                <a:latin typeface="+mn-lt"/>
                <a:ea typeface="Times New Roman"/>
              </a:rPr>
              <a:t>CLICK FOR ANIMATION</a:t>
            </a:r>
            <a:endParaRPr lang="en-US" sz="1200" b="1" baseline="0" dirty="0" smtClean="0">
              <a:solidFill>
                <a:srgbClr val="FFFF00"/>
              </a:solidFill>
              <a:effectLst/>
              <a:latin typeface="Times New Roman"/>
              <a:ea typeface="Times New Roman"/>
            </a:endParaRPr>
          </a:p>
          <a:p>
            <a:pPr marL="0" marR="0">
              <a:spcBef>
                <a:spcPts val="0"/>
              </a:spcBef>
              <a:spcAft>
                <a:spcPts val="0"/>
              </a:spcAft>
            </a:pPr>
            <a:endParaRPr lang="en-US" sz="1200" b="1" u="sng" kern="1200" dirty="0" smtClean="0">
              <a:solidFill>
                <a:srgbClr val="000000"/>
              </a:solidFill>
              <a:effectLst/>
              <a:latin typeface="+mn-lt"/>
              <a:ea typeface="+mn-ea"/>
              <a:cs typeface="+mn-cs"/>
            </a:endParaRPr>
          </a:p>
          <a:p>
            <a:pPr marL="0" marR="0">
              <a:spcBef>
                <a:spcPts val="0"/>
              </a:spcBef>
              <a:spcAft>
                <a:spcPts val="0"/>
              </a:spcAft>
            </a:pPr>
            <a:endParaRPr lang="en-US" sz="1200" b="1" u="sng" kern="1200" dirty="0" smtClean="0">
              <a:solidFill>
                <a:srgbClr val="000000"/>
              </a:solidFill>
              <a:effectLst/>
              <a:latin typeface="+mn-lt"/>
              <a:ea typeface="+mn-ea"/>
              <a:cs typeface="+mn-cs"/>
            </a:endParaRPr>
          </a:p>
          <a:p>
            <a:pPr marL="0" marR="0">
              <a:spcBef>
                <a:spcPts val="0"/>
              </a:spcBef>
              <a:spcAft>
                <a:spcPts val="0"/>
              </a:spcAft>
            </a:pPr>
            <a:r>
              <a:rPr lang="en-US" sz="1200" b="1" kern="1200" dirty="0" smtClean="0">
                <a:solidFill>
                  <a:srgbClr val="000000"/>
                </a:solidFill>
                <a:effectLst/>
                <a:latin typeface="+mn-lt"/>
                <a:ea typeface="+mn-ea"/>
                <a:cs typeface="+mn-cs"/>
              </a:rPr>
              <a:t>Pre-treatment</a:t>
            </a:r>
            <a:r>
              <a:rPr lang="en-US" sz="1200" kern="1200" dirty="0" smtClean="0">
                <a:solidFill>
                  <a:srgbClr val="000000"/>
                </a:solidFill>
                <a:effectLst/>
                <a:latin typeface="+mn-lt"/>
                <a:ea typeface="+mn-ea"/>
                <a:cs typeface="+mn-cs"/>
              </a:rPr>
              <a:t> involves conducting a formal assessment, determining the appropriate level of care and developing a treatment plan in response to the assessment.  </a:t>
            </a: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 </a:t>
            </a: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Assessments typically help identify the nature and severity of problems the person is experiencing related to substance misuse, any related mental health concerns such as depression or anxiety, as well as the strengths and supports the person has in his/her life.  This focus on strengths during the assessment is an important element of the whole-person approach and a successful treatment program.</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kern="1200" dirty="0" smtClean="0">
                <a:solidFill>
                  <a:srgbClr val="000000"/>
                </a:solidFill>
                <a:effectLst/>
                <a:latin typeface="+mn-lt"/>
                <a:ea typeface="+mn-ea"/>
                <a:cs typeface="+mn-cs"/>
              </a:rPr>
              <a:t>An assessment typically uses criteria from the American Society of Addiction Medicine (or ASAM) to determine the level of care needed, which may range from outpatient counseling at lower levels of acuity to partial hospitalization or residential treatment at higher levels. SUD treatment may be integrated with treatment of mental health conditions and physical health problems.   Medication assisted treatment may be suggested for opioid dependence or other SUD conditions to complement counseling at various levels of intensity.   ASAM is also used by insurance companies to determine coverage levels.</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kern="1200" dirty="0" smtClean="0">
                <a:solidFill>
                  <a:srgbClr val="000000"/>
                </a:solidFill>
                <a:effectLst/>
                <a:latin typeface="+mn-lt"/>
                <a:ea typeface="+mn-ea"/>
                <a:cs typeface="+mn-cs"/>
              </a:rPr>
              <a:t>In some cases, the first step may be services to help the individual withdraw safely from the physical effects of the alcohol or drug’s presence in the body.  </a:t>
            </a:r>
            <a:r>
              <a:rPr lang="en-US" sz="1200" b="1" kern="1200" dirty="0" smtClean="0">
                <a:solidFill>
                  <a:srgbClr val="000000"/>
                </a:solidFill>
                <a:effectLst/>
                <a:latin typeface="+mn-lt"/>
                <a:ea typeface="+mn-ea"/>
                <a:cs typeface="+mn-cs"/>
              </a:rPr>
              <a:t>Withdrawal management</a:t>
            </a:r>
            <a:r>
              <a:rPr lang="en-US" sz="1200" kern="1200" dirty="0" smtClean="0">
                <a:solidFill>
                  <a:srgbClr val="000000"/>
                </a:solidFill>
                <a:effectLst/>
                <a:latin typeface="+mn-lt"/>
                <a:ea typeface="+mn-ea"/>
                <a:cs typeface="+mn-cs"/>
              </a:rPr>
              <a:t> typically lasts a few days, after which the person transitions to another level of care.  </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kern="1200" dirty="0" smtClean="0">
                <a:solidFill>
                  <a:srgbClr val="000000"/>
                </a:solidFill>
                <a:effectLst/>
                <a:latin typeface="+mn-lt"/>
                <a:ea typeface="+mn-ea"/>
                <a:cs typeface="+mn-cs"/>
              </a:rPr>
              <a:t>The duration of </a:t>
            </a:r>
            <a:r>
              <a:rPr lang="en-US" sz="1200" b="1" kern="1200" dirty="0" smtClean="0">
                <a:solidFill>
                  <a:srgbClr val="000000"/>
                </a:solidFill>
                <a:effectLst/>
                <a:latin typeface="+mn-lt"/>
                <a:ea typeface="+mn-ea"/>
                <a:cs typeface="+mn-cs"/>
              </a:rPr>
              <a:t>treatment</a:t>
            </a:r>
            <a:r>
              <a:rPr lang="en-US" sz="1200" kern="1200" dirty="0" smtClean="0">
                <a:solidFill>
                  <a:srgbClr val="000000"/>
                </a:solidFill>
                <a:effectLst/>
                <a:latin typeface="+mn-lt"/>
                <a:ea typeface="+mn-ea"/>
                <a:cs typeface="+mn-cs"/>
              </a:rPr>
              <a:t> will vary depending on the severity of the individual’s disorder, the level of support the individual has at home and in the community during treatment, and other context. Transitioning from treatment involves developing a long-term recovery plan that identifies natural supports, a primary care professional to connect with, community support groups, and other resources that the individual can connect with to support their continuing recovery.</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kern="1200" dirty="0" smtClean="0">
                <a:solidFill>
                  <a:srgbClr val="000000"/>
                </a:solidFill>
                <a:effectLst/>
                <a:latin typeface="+mn-lt"/>
                <a:ea typeface="+mn-ea"/>
                <a:cs typeface="+mn-cs"/>
              </a:rPr>
              <a:t>In this component of the continuum of care for SUDs, community sectors can be supportive of individuals they interact with who are seeking treatment, such as adjusting school or work hours to accommodate treatment appointments, and by encouraging family and friends of the person seeking treatment to become more educated in the aspects of the disorder and its treatment.  </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kern="1200" dirty="0" smtClean="0">
                <a:solidFill>
                  <a:srgbClr val="000000"/>
                </a:solidFill>
                <a:effectLst/>
                <a:latin typeface="+mn-lt"/>
                <a:ea typeface="+mn-ea"/>
                <a:cs typeface="+mn-cs"/>
              </a:rPr>
              <a:t>It is important to note that because SUDs are a chronic disorder characterized by periods of setbacks as well as progress, people may move from one level of acuity to another and back as they learn to manage triggers, the influence of friends and family, and stress.</a:t>
            </a:r>
            <a:endParaRPr lang="en-US" sz="1200" dirty="0" smtClean="0">
              <a:effectLst/>
              <a:latin typeface="Times New Roman"/>
              <a:ea typeface="Times New Roman"/>
            </a:endParaRPr>
          </a:p>
          <a:p>
            <a:pPr marL="0" marR="0">
              <a:spcBef>
                <a:spcPts val="0"/>
              </a:spcBef>
              <a:spcAft>
                <a:spcPts val="0"/>
              </a:spcAft>
            </a:pPr>
            <a:r>
              <a:rPr lang="en-US" sz="1200" dirty="0" smtClean="0">
                <a:effectLst/>
                <a:latin typeface="Times New Roman"/>
                <a:ea typeface="Times New Roman"/>
              </a:rPr>
              <a:t> </a:t>
            </a:r>
          </a:p>
          <a:p>
            <a:pPr marL="0" marR="0">
              <a:spcBef>
                <a:spcPts val="0"/>
              </a:spcBef>
              <a:spcAft>
                <a:spcPts val="0"/>
              </a:spcAft>
            </a:pPr>
            <a:r>
              <a:rPr lang="en-US" sz="1200" kern="1200" dirty="0" smtClean="0">
                <a:solidFill>
                  <a:srgbClr val="000000"/>
                </a:solidFill>
                <a:effectLst/>
                <a:latin typeface="+mn-lt"/>
                <a:ea typeface="+mn-ea"/>
                <a:cs typeface="+mn-cs"/>
              </a:rPr>
              <a:t>In New Hampshire, one can find treatment options in the state by visiting www.nhtreatment.org. </a:t>
            </a:r>
            <a:endParaRPr lang="en-US" sz="1200" dirty="0" smtClean="0">
              <a:effectLst/>
              <a:latin typeface="Times New Roman"/>
              <a:ea typeface="Times New Roman"/>
            </a:endParaRPr>
          </a:p>
          <a:p>
            <a:pPr marL="0" marR="0">
              <a:spcBef>
                <a:spcPts val="0"/>
              </a:spcBef>
              <a:spcAft>
                <a:spcPts val="0"/>
              </a:spcAft>
            </a:pPr>
            <a:r>
              <a:rPr lang="en-US" sz="1200" u="none" strike="noStrike" kern="1200" dirty="0" smtClean="0">
                <a:solidFill>
                  <a:srgbClr val="000000"/>
                </a:solidFill>
                <a:effectLst/>
                <a:latin typeface="+mn-lt"/>
                <a:ea typeface="+mn-ea"/>
                <a:cs typeface="+mn-cs"/>
              </a:rPr>
              <a:t> </a:t>
            </a:r>
            <a:endParaRPr lang="en-US" sz="1200" dirty="0" smtClean="0">
              <a:effectLst/>
              <a:latin typeface="Times New Roman"/>
              <a:ea typeface="Times New Roman"/>
            </a:endParaRPr>
          </a:p>
          <a:p>
            <a:pPr marL="0" marR="0">
              <a:spcBef>
                <a:spcPts val="0"/>
              </a:spcBef>
              <a:spcAft>
                <a:spcPts val="0"/>
              </a:spcAft>
            </a:pPr>
            <a:r>
              <a:rPr lang="en-US" sz="1200" u="sng" kern="1200" dirty="0" smtClean="0">
                <a:solidFill>
                  <a:srgbClr val="000000"/>
                </a:solidFill>
                <a:effectLst/>
                <a:latin typeface="+mn-lt"/>
                <a:ea typeface="+mn-ea"/>
                <a:cs typeface="+mn-cs"/>
              </a:rPr>
              <a:t>Optional expanded narrative:</a:t>
            </a:r>
            <a:endParaRPr lang="en-US" sz="1200" dirty="0" smtClean="0">
              <a:effectLst/>
              <a:latin typeface="Times New Roman"/>
              <a:ea typeface="Times New Roman"/>
            </a:endParaRPr>
          </a:p>
          <a:p>
            <a:pPr marL="0" marR="0">
              <a:spcBef>
                <a:spcPts val="0"/>
              </a:spcBef>
              <a:spcAft>
                <a:spcPts val="0"/>
              </a:spcAft>
            </a:pPr>
            <a:r>
              <a:rPr lang="en-US" sz="1200" b="1" kern="1200" dirty="0" smtClean="0">
                <a:solidFill>
                  <a:srgbClr val="000000"/>
                </a:solidFill>
                <a:effectLst/>
                <a:latin typeface="+mn-lt"/>
                <a:ea typeface="+mn-ea"/>
                <a:cs typeface="+mn-cs"/>
              </a:rPr>
              <a:t>Treatment</a:t>
            </a: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Ideally, treatment is an interconnected, integrated service available within multiple community systems, such as primary care, prenatal care, pediatrics, mental health counselors and clinics, elder services, courts, schools and colleges, etc.</a:t>
            </a: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 </a:t>
            </a:r>
            <a:endParaRPr lang="en-US" sz="1200" dirty="0" smtClean="0">
              <a:effectLst/>
              <a:latin typeface="Times New Roman"/>
              <a:ea typeface="Times New Roman"/>
            </a:endParaRPr>
          </a:p>
          <a:p>
            <a:pPr marL="0" marR="0">
              <a:spcBef>
                <a:spcPts val="0"/>
              </a:spcBef>
              <a:spcAft>
                <a:spcPts val="0"/>
              </a:spcAft>
            </a:pPr>
            <a:r>
              <a:rPr lang="en-US" sz="1200" kern="1200" dirty="0" smtClean="0">
                <a:solidFill>
                  <a:srgbClr val="000000"/>
                </a:solidFill>
                <a:effectLst/>
                <a:latin typeface="+mn-lt"/>
                <a:ea typeface="+mn-ea"/>
                <a:cs typeface="+mn-cs"/>
              </a:rPr>
              <a:t>Treatment services may also offer relapse prevention services such as weekend sessions, recovery coaching, and 24 </a:t>
            </a:r>
            <a:r>
              <a:rPr lang="en-US" sz="1200" kern="1200" dirty="0" err="1" smtClean="0">
                <a:solidFill>
                  <a:srgbClr val="000000"/>
                </a:solidFill>
                <a:effectLst/>
                <a:latin typeface="+mn-lt"/>
                <a:ea typeface="+mn-ea"/>
                <a:cs typeface="+mn-cs"/>
              </a:rPr>
              <a:t>hr</a:t>
            </a:r>
            <a:r>
              <a:rPr lang="en-US" sz="1200" kern="1200" dirty="0" smtClean="0">
                <a:solidFill>
                  <a:srgbClr val="000000"/>
                </a:solidFill>
                <a:effectLst/>
                <a:latin typeface="+mn-lt"/>
                <a:ea typeface="+mn-ea"/>
                <a:cs typeface="+mn-cs"/>
              </a:rPr>
              <a:t> phone support</a:t>
            </a:r>
            <a:endParaRPr lang="en-US" sz="1200" dirty="0" smtClean="0">
              <a:effectLst/>
              <a:latin typeface="Times New Roman"/>
              <a:ea typeface="Times New Roman"/>
            </a:endParaRPr>
          </a:p>
          <a:p>
            <a:pPr marL="0" marR="0">
              <a:lnSpc>
                <a:spcPct val="115000"/>
              </a:lnSpc>
              <a:spcBef>
                <a:spcPts val="0"/>
              </a:spcBef>
              <a:spcAft>
                <a:spcPts val="0"/>
              </a:spcAft>
            </a:pPr>
            <a:r>
              <a:rPr lang="en-US" sz="1200" u="none" strike="noStrike" kern="1200" dirty="0" smtClean="0">
                <a:solidFill>
                  <a:srgbClr val="000000"/>
                </a:solidFill>
                <a:effectLst/>
                <a:latin typeface="+mn-lt"/>
                <a:ea typeface="Calibri"/>
              </a:rPr>
              <a:t> </a:t>
            </a:r>
            <a:endParaRPr lang="en-US" sz="1200" dirty="0" smtClean="0">
              <a:effectLst/>
              <a:latin typeface="Times New Roman"/>
              <a:ea typeface="Times New Roman"/>
            </a:endParaRPr>
          </a:p>
          <a:p>
            <a:r>
              <a:rPr lang="en-US" sz="1100" u="sng" kern="1200" dirty="0" smtClean="0">
                <a:solidFill>
                  <a:srgbClr val="000000"/>
                </a:solidFill>
                <a:effectLst/>
                <a:latin typeface="+mn-lt"/>
                <a:ea typeface="Calibri"/>
                <a:cs typeface="Times New Roman"/>
              </a:rPr>
              <a:t>Add information based on your expert panel’s expertise and experiences.</a:t>
            </a:r>
            <a:endParaRPr lang="en-US" dirty="0"/>
          </a:p>
        </p:txBody>
      </p:sp>
      <p:sp>
        <p:nvSpPr>
          <p:cNvPr id="4" name="Slide Number Placeholder 3"/>
          <p:cNvSpPr>
            <a:spLocks noGrp="1"/>
          </p:cNvSpPr>
          <p:nvPr>
            <p:ph type="sldNum" sz="quarter" idx="10"/>
          </p:nvPr>
        </p:nvSpPr>
        <p:spPr/>
        <p:txBody>
          <a:bodyPr/>
          <a:lstStyle/>
          <a:p>
            <a:fld id="{894D8339-2F59-4EC8-9FAF-3B337F241BDA}"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647077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15000"/>
              </a:lnSpc>
              <a:spcBef>
                <a:spcPts val="0"/>
              </a:spcBef>
              <a:spcAft>
                <a:spcPts val="0"/>
              </a:spcAft>
            </a:pPr>
            <a:r>
              <a:rPr lang="en-US" sz="1200" u="sng" dirty="0" smtClean="0">
                <a:effectLst/>
                <a:latin typeface="+mn-lt"/>
                <a:ea typeface="Calibri"/>
                <a:cs typeface="Times New Roman"/>
              </a:rPr>
              <a:t>Basic Narrative:</a:t>
            </a:r>
            <a:endParaRPr lang="en-US" sz="1200" dirty="0" smtClean="0">
              <a:effectLst/>
              <a:latin typeface="+mn-lt"/>
              <a:ea typeface="Calibri"/>
              <a:cs typeface="Times New Roman"/>
            </a:endParaRPr>
          </a:p>
          <a:p>
            <a:pPr marL="0" marR="0">
              <a:lnSpc>
                <a:spcPct val="115000"/>
              </a:lnSpc>
              <a:spcBef>
                <a:spcPts val="0"/>
              </a:spcBef>
              <a:spcAft>
                <a:spcPts val="0"/>
              </a:spcAft>
            </a:pPr>
            <a:r>
              <a:rPr lang="en-US" sz="1200" dirty="0" smtClean="0">
                <a:effectLst/>
                <a:latin typeface="+mn-lt"/>
                <a:ea typeface="Calibri"/>
                <a:cs typeface="Times New Roman"/>
              </a:rPr>
              <a:t> </a:t>
            </a:r>
          </a:p>
          <a:p>
            <a:pPr marL="0" marR="0">
              <a:lnSpc>
                <a:spcPct val="115000"/>
              </a:lnSpc>
              <a:spcBef>
                <a:spcPts val="0"/>
              </a:spcBef>
              <a:spcAft>
                <a:spcPts val="0"/>
              </a:spcAft>
            </a:pPr>
            <a:r>
              <a:rPr lang="en-US" sz="1200" dirty="0" smtClean="0">
                <a:effectLst/>
                <a:latin typeface="+mn-lt"/>
                <a:ea typeface="Calibri"/>
                <a:cs typeface="Times New Roman"/>
              </a:rPr>
              <a:t>Once a person’s SUD is being successfully managed, recovery supports are essential to provide long-term support.  These supports may involve basic needs such as finding housing, employment, child care, and social activities that do not involve alcohol or other drug use.  </a:t>
            </a:r>
          </a:p>
          <a:p>
            <a:pPr marL="0" marR="0">
              <a:lnSpc>
                <a:spcPct val="115000"/>
              </a:lnSpc>
              <a:spcBef>
                <a:spcPts val="0"/>
              </a:spcBef>
              <a:spcAft>
                <a:spcPts val="0"/>
              </a:spcAft>
            </a:pPr>
            <a:r>
              <a:rPr lang="en-US" sz="1200" dirty="0" smtClean="0">
                <a:effectLst/>
                <a:latin typeface="+mn-lt"/>
                <a:ea typeface="Calibri"/>
                <a:cs typeface="Times New Roman"/>
              </a:rPr>
              <a:t> </a:t>
            </a:r>
          </a:p>
          <a:p>
            <a:pPr marL="0" marR="0" indent="0" algn="l" defTabSz="914400" rtl="0" eaLnBrk="1" fontAlgn="auto" latinLnBrk="0" hangingPunct="1">
              <a:lnSpc>
                <a:spcPct val="115000"/>
              </a:lnSpc>
              <a:spcBef>
                <a:spcPts val="0"/>
              </a:spcBef>
              <a:spcAft>
                <a:spcPts val="0"/>
              </a:spcAft>
              <a:buClrTx/>
              <a:buSzTx/>
              <a:buFontTx/>
              <a:buNone/>
              <a:tabLst/>
              <a:defRPr/>
            </a:pPr>
            <a:r>
              <a:rPr lang="en-US" sz="1200" b="1" kern="1200" baseline="0" dirty="0" smtClean="0">
                <a:solidFill>
                  <a:srgbClr val="FFFF00"/>
                </a:solidFill>
                <a:effectLst/>
                <a:latin typeface="+mn-lt"/>
                <a:ea typeface="Times New Roman"/>
              </a:rPr>
              <a:t>CLICK FOR ANIMATION</a:t>
            </a:r>
            <a:endParaRPr lang="en-US" sz="1200" b="1" baseline="0" dirty="0" smtClean="0">
              <a:solidFill>
                <a:srgbClr val="FFFF00"/>
              </a:solidFill>
              <a:effectLst/>
              <a:latin typeface="Times New Roman"/>
              <a:ea typeface="Times New Roman"/>
            </a:endParaRPr>
          </a:p>
          <a:p>
            <a:pPr marL="0" marR="0">
              <a:lnSpc>
                <a:spcPct val="115000"/>
              </a:lnSpc>
              <a:spcBef>
                <a:spcPts val="0"/>
              </a:spcBef>
              <a:spcAft>
                <a:spcPts val="0"/>
              </a:spcAft>
            </a:pPr>
            <a:endParaRPr lang="en-US" sz="1200" dirty="0" smtClean="0">
              <a:effectLst/>
              <a:latin typeface="+mn-lt"/>
              <a:ea typeface="Calibri"/>
              <a:cs typeface="Times New Roman"/>
            </a:endParaRPr>
          </a:p>
          <a:p>
            <a:pPr marL="0" marR="0">
              <a:lnSpc>
                <a:spcPct val="115000"/>
              </a:lnSpc>
              <a:spcBef>
                <a:spcPts val="0"/>
              </a:spcBef>
              <a:spcAft>
                <a:spcPts val="0"/>
              </a:spcAft>
            </a:pPr>
            <a:endParaRPr lang="en-US" sz="1200" dirty="0" smtClean="0">
              <a:effectLst/>
              <a:latin typeface="+mn-lt"/>
              <a:ea typeface="Calibri"/>
              <a:cs typeface="Times New Roman"/>
            </a:endParaRPr>
          </a:p>
          <a:p>
            <a:pPr marL="0" marR="0">
              <a:lnSpc>
                <a:spcPct val="115000"/>
              </a:lnSpc>
              <a:spcBef>
                <a:spcPts val="0"/>
              </a:spcBef>
              <a:spcAft>
                <a:spcPts val="0"/>
              </a:spcAft>
            </a:pPr>
            <a:r>
              <a:rPr lang="en-US" sz="1200" dirty="0" smtClean="0">
                <a:effectLst/>
                <a:latin typeface="+mn-lt"/>
                <a:ea typeface="Calibri"/>
                <a:cs typeface="Times New Roman"/>
              </a:rPr>
              <a:t>Recovery supports may also be specific to the SUD such as finding and attending peer support meetings and finding a recovery coach for regular check-ins.</a:t>
            </a:r>
          </a:p>
          <a:p>
            <a:pPr marL="0" marR="0">
              <a:lnSpc>
                <a:spcPct val="115000"/>
              </a:lnSpc>
              <a:spcBef>
                <a:spcPts val="0"/>
              </a:spcBef>
              <a:spcAft>
                <a:spcPts val="0"/>
              </a:spcAft>
            </a:pPr>
            <a:r>
              <a:rPr lang="en-US" sz="1200" dirty="0" smtClean="0">
                <a:effectLst/>
                <a:latin typeface="+mn-lt"/>
                <a:ea typeface="Calibri"/>
                <a:cs typeface="Times New Roman"/>
              </a:rPr>
              <a:t> </a:t>
            </a:r>
          </a:p>
          <a:p>
            <a:pPr marL="0" marR="0">
              <a:lnSpc>
                <a:spcPct val="115000"/>
              </a:lnSpc>
              <a:spcBef>
                <a:spcPts val="0"/>
              </a:spcBef>
              <a:spcAft>
                <a:spcPts val="0"/>
              </a:spcAft>
            </a:pPr>
            <a:r>
              <a:rPr lang="en-US" sz="1200" dirty="0" smtClean="0">
                <a:effectLst/>
                <a:latin typeface="+mn-lt"/>
                <a:ea typeface="Calibri"/>
                <a:cs typeface="Times New Roman"/>
              </a:rPr>
              <a:t>Schools, employers, primary care settings, and community-based organizations can be important parts of a person’s long-term recovery;  for example, providing time and opportunity for support meetings, life skills development, and on-going health care supports long-term recovery.  </a:t>
            </a:r>
          </a:p>
          <a:p>
            <a:pPr marL="0" marR="0">
              <a:lnSpc>
                <a:spcPct val="115000"/>
              </a:lnSpc>
              <a:spcBef>
                <a:spcPts val="0"/>
              </a:spcBef>
              <a:spcAft>
                <a:spcPts val="0"/>
              </a:spcAft>
            </a:pPr>
            <a:r>
              <a:rPr lang="en-US" sz="1200" dirty="0" smtClean="0">
                <a:effectLst/>
                <a:latin typeface="+mn-lt"/>
                <a:ea typeface="Calibri"/>
                <a:cs typeface="Times New Roman"/>
              </a:rPr>
              <a:t> </a:t>
            </a:r>
          </a:p>
          <a:p>
            <a:pPr marL="0" marR="0">
              <a:lnSpc>
                <a:spcPct val="115000"/>
              </a:lnSpc>
              <a:spcBef>
                <a:spcPts val="0"/>
              </a:spcBef>
              <a:spcAft>
                <a:spcPts val="0"/>
              </a:spcAft>
            </a:pPr>
            <a:r>
              <a:rPr lang="en-US" sz="1200" dirty="0" smtClean="0">
                <a:effectLst/>
                <a:latin typeface="+mn-lt"/>
                <a:ea typeface="Calibri"/>
                <a:cs typeface="Times New Roman"/>
              </a:rPr>
              <a:t>This part of the continuum is also a connection to the beginning of the cycle where a community works together to promote individual and public health and send consistent prevention messages and healthy norms.  People in recovery and their family members can help communities identify problem areas and develop responses to issues and settings that support recovery, thereby also promoting prevention.</a:t>
            </a:r>
          </a:p>
          <a:p>
            <a:pPr marL="0" marR="0">
              <a:lnSpc>
                <a:spcPct val="115000"/>
              </a:lnSpc>
              <a:spcBef>
                <a:spcPts val="0"/>
              </a:spcBef>
              <a:spcAft>
                <a:spcPts val="0"/>
              </a:spcAft>
            </a:pPr>
            <a:r>
              <a:rPr lang="en-US" sz="1200" dirty="0" smtClean="0">
                <a:effectLst/>
                <a:latin typeface="+mn-lt"/>
                <a:ea typeface="Calibri"/>
                <a:cs typeface="Times New Roman"/>
              </a:rPr>
              <a:t> </a:t>
            </a:r>
          </a:p>
          <a:p>
            <a:pPr marL="0" marR="0">
              <a:lnSpc>
                <a:spcPct val="115000"/>
              </a:lnSpc>
              <a:spcBef>
                <a:spcPts val="0"/>
              </a:spcBef>
              <a:spcAft>
                <a:spcPts val="0"/>
              </a:spcAft>
            </a:pPr>
            <a:r>
              <a:rPr lang="en-US" sz="1200" u="sng" dirty="0" smtClean="0">
                <a:effectLst/>
                <a:latin typeface="+mn-lt"/>
                <a:ea typeface="Calibri"/>
                <a:cs typeface="Times New Roman"/>
              </a:rPr>
              <a:t>Optional Expanded Narrative:</a:t>
            </a:r>
            <a:endParaRPr lang="en-US" sz="1200" dirty="0" smtClean="0">
              <a:effectLst/>
              <a:latin typeface="+mn-lt"/>
              <a:ea typeface="Calibri"/>
              <a:cs typeface="Times New Roman"/>
            </a:endParaRPr>
          </a:p>
          <a:p>
            <a:pPr marL="0" marR="0">
              <a:lnSpc>
                <a:spcPct val="115000"/>
              </a:lnSpc>
              <a:spcBef>
                <a:spcPts val="0"/>
              </a:spcBef>
              <a:spcAft>
                <a:spcPts val="0"/>
              </a:spcAft>
            </a:pPr>
            <a:r>
              <a:rPr lang="en-US" sz="1200" dirty="0" smtClean="0">
                <a:effectLst/>
                <a:latin typeface="+mn-lt"/>
                <a:ea typeface="Calibri"/>
                <a:cs typeface="Times New Roman"/>
              </a:rPr>
              <a:t> </a:t>
            </a:r>
          </a:p>
          <a:p>
            <a:pPr marL="0" marR="0">
              <a:lnSpc>
                <a:spcPct val="115000"/>
              </a:lnSpc>
              <a:spcBef>
                <a:spcPts val="0"/>
              </a:spcBef>
              <a:spcAft>
                <a:spcPts val="0"/>
              </a:spcAft>
            </a:pPr>
            <a:r>
              <a:rPr lang="en-US" sz="1200" b="1" dirty="0" smtClean="0">
                <a:effectLst/>
                <a:latin typeface="+mn-lt"/>
                <a:ea typeface="Calibri"/>
                <a:cs typeface="Times New Roman"/>
              </a:rPr>
              <a:t>Recovery Supports </a:t>
            </a:r>
            <a:r>
              <a:rPr lang="en-US" sz="1200" dirty="0" smtClean="0">
                <a:effectLst/>
                <a:latin typeface="+mn-lt"/>
                <a:ea typeface="Calibri"/>
                <a:cs typeface="Times New Roman"/>
              </a:rPr>
              <a:t>may include:</a:t>
            </a:r>
          </a:p>
          <a:p>
            <a:pPr marL="0" marR="0">
              <a:lnSpc>
                <a:spcPct val="115000"/>
              </a:lnSpc>
              <a:spcBef>
                <a:spcPts val="0"/>
              </a:spcBef>
              <a:spcAft>
                <a:spcPts val="0"/>
              </a:spcAft>
            </a:pPr>
            <a:r>
              <a:rPr lang="en-US" sz="1200" b="1" dirty="0" smtClean="0">
                <a:effectLst/>
                <a:latin typeface="+mn-lt"/>
                <a:ea typeface="Calibri"/>
                <a:cs typeface="Times New Roman"/>
              </a:rPr>
              <a:t>-      </a:t>
            </a:r>
            <a:r>
              <a:rPr lang="en-US" sz="1200" dirty="0" smtClean="0">
                <a:effectLst/>
                <a:latin typeface="+mn-lt"/>
                <a:ea typeface="Calibri"/>
                <a:cs typeface="Times New Roman"/>
              </a:rPr>
              <a:t>Community-based services that support individuals in early and long-term recovery</a:t>
            </a:r>
          </a:p>
          <a:p>
            <a:pPr marL="342900" marR="0" lvl="0" indent="-342900">
              <a:lnSpc>
                <a:spcPct val="115000"/>
              </a:lnSpc>
              <a:spcBef>
                <a:spcPts val="0"/>
              </a:spcBef>
              <a:spcAft>
                <a:spcPts val="0"/>
              </a:spcAft>
              <a:buFont typeface="Calibri"/>
              <a:buChar char="-"/>
              <a:tabLst>
                <a:tab pos="457200" algn="l"/>
              </a:tabLst>
            </a:pPr>
            <a:r>
              <a:rPr lang="en-US" sz="1200" dirty="0" smtClean="0">
                <a:effectLst/>
                <a:latin typeface="+mn-lt"/>
                <a:ea typeface="Calibri"/>
                <a:cs typeface="Times New Roman"/>
              </a:rPr>
              <a:t>Recovery centers available for a wide range of supports from employment counseling and social activities to housing support and respite child care</a:t>
            </a:r>
          </a:p>
          <a:p>
            <a:pPr marL="342900" marR="0" lvl="0" indent="-342900">
              <a:lnSpc>
                <a:spcPct val="115000"/>
              </a:lnSpc>
              <a:spcBef>
                <a:spcPts val="0"/>
              </a:spcBef>
              <a:spcAft>
                <a:spcPts val="0"/>
              </a:spcAft>
              <a:buFont typeface="Calibri"/>
              <a:buChar char="-"/>
              <a:tabLst>
                <a:tab pos="457200" algn="l"/>
              </a:tabLst>
            </a:pPr>
            <a:r>
              <a:rPr lang="en-US" sz="1200" dirty="0" smtClean="0">
                <a:effectLst/>
                <a:latin typeface="+mn-lt"/>
                <a:ea typeface="Calibri"/>
                <a:cs typeface="Times New Roman"/>
              </a:rPr>
              <a:t>Sober living facilities</a:t>
            </a:r>
          </a:p>
          <a:p>
            <a:pPr marL="342900" marR="0" lvl="0" indent="-342900">
              <a:lnSpc>
                <a:spcPct val="115000"/>
              </a:lnSpc>
              <a:spcBef>
                <a:spcPts val="0"/>
              </a:spcBef>
              <a:spcAft>
                <a:spcPts val="0"/>
              </a:spcAft>
              <a:buFont typeface="Calibri"/>
              <a:buChar char="-"/>
              <a:tabLst>
                <a:tab pos="457200" algn="l"/>
              </a:tabLst>
            </a:pPr>
            <a:r>
              <a:rPr lang="en-US" sz="1200" dirty="0" smtClean="0">
                <a:effectLst/>
                <a:latin typeface="+mn-lt"/>
                <a:ea typeface="Calibri"/>
                <a:cs typeface="Times New Roman"/>
              </a:rPr>
              <a:t>24/7 call center </a:t>
            </a:r>
          </a:p>
          <a:p>
            <a:pPr marL="342900" marR="0" lvl="0" indent="-342900">
              <a:lnSpc>
                <a:spcPct val="115000"/>
              </a:lnSpc>
              <a:spcBef>
                <a:spcPts val="0"/>
              </a:spcBef>
              <a:spcAft>
                <a:spcPts val="0"/>
              </a:spcAft>
              <a:buFont typeface="Calibri"/>
              <a:buChar char="-"/>
              <a:tabLst>
                <a:tab pos="457200" algn="l"/>
              </a:tabLst>
            </a:pPr>
            <a:r>
              <a:rPr lang="en-US" sz="1200" dirty="0" smtClean="0">
                <a:effectLst/>
                <a:latin typeface="+mn-lt"/>
                <a:ea typeface="Calibri"/>
                <a:cs typeface="Times New Roman"/>
              </a:rPr>
              <a:t>Recovery mentors and peers</a:t>
            </a:r>
          </a:p>
          <a:p>
            <a:pPr marL="457200" marR="0">
              <a:lnSpc>
                <a:spcPct val="115000"/>
              </a:lnSpc>
              <a:spcBef>
                <a:spcPts val="0"/>
              </a:spcBef>
              <a:spcAft>
                <a:spcPts val="0"/>
              </a:spcAft>
            </a:pPr>
            <a:r>
              <a:rPr lang="en-US" sz="1200" dirty="0" smtClean="0">
                <a:effectLst/>
                <a:latin typeface="+mn-lt"/>
                <a:ea typeface="Calibri"/>
                <a:cs typeface="Times New Roman"/>
              </a:rPr>
              <a:t> </a:t>
            </a:r>
          </a:p>
          <a:p>
            <a:pPr marL="0" marR="0">
              <a:lnSpc>
                <a:spcPct val="115000"/>
              </a:lnSpc>
              <a:spcBef>
                <a:spcPts val="0"/>
              </a:spcBef>
              <a:spcAft>
                <a:spcPts val="0"/>
              </a:spcAft>
            </a:pPr>
            <a:r>
              <a:rPr lang="en-US" sz="1200" dirty="0" smtClean="0">
                <a:effectLst/>
                <a:latin typeface="+mn-lt"/>
                <a:ea typeface="Calibri"/>
                <a:cs typeface="Times New Roman"/>
              </a:rPr>
              <a:t>Recovery supports within community institutions may include:</a:t>
            </a:r>
          </a:p>
          <a:p>
            <a:pPr marL="342900" marR="0" lvl="0" indent="-342900">
              <a:lnSpc>
                <a:spcPct val="115000"/>
              </a:lnSpc>
              <a:spcBef>
                <a:spcPts val="0"/>
              </a:spcBef>
              <a:spcAft>
                <a:spcPts val="0"/>
              </a:spcAft>
              <a:buFont typeface="Calibri"/>
              <a:buChar char="-"/>
              <a:tabLst>
                <a:tab pos="457200" algn="l"/>
              </a:tabLst>
            </a:pPr>
            <a:r>
              <a:rPr lang="en-US" sz="1200" dirty="0" smtClean="0">
                <a:effectLst/>
                <a:latin typeface="+mn-lt"/>
                <a:ea typeface="Calibri"/>
                <a:cs typeface="Times New Roman"/>
              </a:rPr>
              <a:t>Schools and colleges that provide recovery groups and services</a:t>
            </a:r>
          </a:p>
          <a:p>
            <a:pPr marL="342900" marR="0" lvl="0" indent="-342900">
              <a:lnSpc>
                <a:spcPct val="115000"/>
              </a:lnSpc>
              <a:spcBef>
                <a:spcPts val="0"/>
              </a:spcBef>
              <a:spcAft>
                <a:spcPts val="0"/>
              </a:spcAft>
              <a:buFont typeface="Calibri"/>
              <a:buChar char="-"/>
              <a:tabLst>
                <a:tab pos="457200" algn="l"/>
              </a:tabLst>
            </a:pPr>
            <a:r>
              <a:rPr lang="en-US" sz="1200" dirty="0" smtClean="0">
                <a:effectLst/>
                <a:latin typeface="+mn-lt"/>
                <a:ea typeface="Calibri"/>
                <a:cs typeface="Times New Roman"/>
              </a:rPr>
              <a:t>Recovery-friendly workplaces and employers</a:t>
            </a:r>
          </a:p>
          <a:p>
            <a:pPr marL="342900" marR="0" lvl="0" indent="-342900">
              <a:lnSpc>
                <a:spcPct val="115000"/>
              </a:lnSpc>
              <a:spcBef>
                <a:spcPts val="0"/>
              </a:spcBef>
              <a:spcAft>
                <a:spcPts val="0"/>
              </a:spcAft>
              <a:buFont typeface="Calibri"/>
              <a:buChar char="-"/>
              <a:tabLst>
                <a:tab pos="457200" algn="l"/>
              </a:tabLst>
            </a:pPr>
            <a:r>
              <a:rPr lang="en-US" sz="1200" dirty="0" smtClean="0">
                <a:effectLst/>
                <a:latin typeface="+mn-lt"/>
                <a:ea typeface="Calibri"/>
                <a:cs typeface="Times New Roman"/>
              </a:rPr>
              <a:t>Recovery-friendly social places and events</a:t>
            </a:r>
          </a:p>
          <a:p>
            <a:pPr marL="342900" marR="0" lvl="0" indent="-342900">
              <a:lnSpc>
                <a:spcPct val="115000"/>
              </a:lnSpc>
              <a:spcBef>
                <a:spcPts val="0"/>
              </a:spcBef>
              <a:spcAft>
                <a:spcPts val="0"/>
              </a:spcAft>
              <a:buFont typeface="Calibri"/>
              <a:buChar char="-"/>
              <a:tabLst>
                <a:tab pos="457200" algn="l"/>
              </a:tabLst>
            </a:pPr>
            <a:r>
              <a:rPr lang="en-US" sz="1200" dirty="0" smtClean="0">
                <a:effectLst/>
                <a:latin typeface="+mn-lt"/>
                <a:ea typeface="Calibri"/>
                <a:cs typeface="Times New Roman"/>
              </a:rPr>
              <a:t>Peer-led support groups</a:t>
            </a:r>
          </a:p>
          <a:p>
            <a:pPr marL="342900" marR="0" lvl="0" indent="-342900">
              <a:lnSpc>
                <a:spcPct val="115000"/>
              </a:lnSpc>
              <a:spcBef>
                <a:spcPts val="0"/>
              </a:spcBef>
              <a:spcAft>
                <a:spcPts val="0"/>
              </a:spcAft>
              <a:buFont typeface="Calibri"/>
              <a:buChar char="-"/>
              <a:tabLst>
                <a:tab pos="457200" algn="l"/>
              </a:tabLst>
            </a:pPr>
            <a:r>
              <a:rPr lang="en-US" sz="1200" dirty="0" smtClean="0">
                <a:effectLst/>
                <a:latin typeface="+mn-lt"/>
                <a:ea typeface="Calibri"/>
                <a:cs typeface="Times New Roman"/>
              </a:rPr>
              <a:t>Community awareness events in support of recovery</a:t>
            </a:r>
          </a:p>
          <a:p>
            <a:pPr marL="457200" marR="0">
              <a:lnSpc>
                <a:spcPct val="115000"/>
              </a:lnSpc>
              <a:spcBef>
                <a:spcPts val="0"/>
              </a:spcBef>
              <a:spcAft>
                <a:spcPts val="0"/>
              </a:spcAft>
            </a:pPr>
            <a:r>
              <a:rPr lang="en-US" sz="1200" dirty="0" smtClean="0">
                <a:effectLst/>
                <a:latin typeface="+mn-lt"/>
                <a:ea typeface="Calibri"/>
                <a:cs typeface="Times New Roman"/>
              </a:rPr>
              <a:t> </a:t>
            </a:r>
          </a:p>
          <a:p>
            <a:pPr marL="0" marR="0">
              <a:lnSpc>
                <a:spcPct val="115000"/>
              </a:lnSpc>
              <a:spcBef>
                <a:spcPts val="0"/>
              </a:spcBef>
              <a:spcAft>
                <a:spcPts val="0"/>
              </a:spcAft>
            </a:pPr>
            <a:r>
              <a:rPr lang="en-US" sz="1200" u="sng" dirty="0" smtClean="0">
                <a:effectLst/>
                <a:latin typeface="+mn-lt"/>
                <a:ea typeface="Calibri"/>
                <a:cs typeface="Times New Roman"/>
              </a:rPr>
              <a:t>Add information based on your expert panel’s expertise and experiences.</a:t>
            </a:r>
            <a:endParaRPr lang="en-US" sz="1200" dirty="0" smtClean="0">
              <a:effectLst/>
              <a:latin typeface="+mn-lt"/>
              <a:ea typeface="Calibri"/>
              <a:cs typeface="Times New Roman"/>
            </a:endParaRPr>
          </a:p>
          <a:p>
            <a:endParaRPr lang="en-US" u="sng" dirty="0" smtClean="0"/>
          </a:p>
        </p:txBody>
      </p:sp>
      <p:sp>
        <p:nvSpPr>
          <p:cNvPr id="4" name="Slide Number Placeholder 3"/>
          <p:cNvSpPr>
            <a:spLocks noGrp="1"/>
          </p:cNvSpPr>
          <p:nvPr>
            <p:ph type="sldNum" sz="quarter" idx="10"/>
          </p:nvPr>
        </p:nvSpPr>
        <p:spPr/>
        <p:txBody>
          <a:bodyPr/>
          <a:lstStyle/>
          <a:p>
            <a:fld id="{894D8339-2F59-4EC8-9FAF-3B337F241BDA}"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005269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sng" kern="1200" dirty="0" smtClean="0">
                <a:solidFill>
                  <a:schemeClr val="tx1"/>
                </a:solidFill>
                <a:effectLst/>
                <a:latin typeface="+mn-lt"/>
                <a:ea typeface="+mn-ea"/>
                <a:cs typeface="+mn-cs"/>
              </a:rPr>
              <a:t>Basic Narrative: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the continuum of care interacts closely with the primary care and behavioral health systems in a community, there are many benefits to the individual and to the community-at-large.</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rgbClr val="FFFF00"/>
                </a:solidFill>
                <a:effectLst/>
                <a:latin typeface="+mn-lt"/>
                <a:ea typeface="Times New Roman"/>
              </a:rPr>
              <a:t>CLICK FOR ANIMATION</a:t>
            </a:r>
            <a:endParaRPr lang="en-US" sz="1200" b="1" baseline="0" dirty="0" smtClean="0">
              <a:solidFill>
                <a:srgbClr val="FFFF00"/>
              </a:solidFill>
              <a:effectLst/>
              <a:latin typeface="Times New Roman"/>
              <a:ea typeface="Times New Roman"/>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Close interaction, characterized by regular, positive communication, bi-directional referrals, interagency agreements, and/or integrated data and billing systems, can lead to many positive outcomes, such as:</a:t>
            </a:r>
          </a:p>
          <a:p>
            <a:pPr lvl="0"/>
            <a:r>
              <a:rPr lang="en-US" sz="1200" kern="1200" dirty="0" smtClean="0">
                <a:solidFill>
                  <a:schemeClr val="tx1"/>
                </a:solidFill>
                <a:effectLst/>
                <a:latin typeface="+mn-lt"/>
                <a:ea typeface="+mn-ea"/>
                <a:cs typeface="+mn-cs"/>
              </a:rPr>
              <a:t>More awareness and knowledge of SUDs across all service levels and staff</a:t>
            </a:r>
            <a:endParaRPr lang="en-US" dirty="0" smtClean="0">
              <a:effectLst/>
            </a:endParaRPr>
          </a:p>
          <a:p>
            <a:pPr lvl="0"/>
            <a:r>
              <a:rPr lang="en-US" sz="1200" kern="1200" dirty="0" smtClean="0">
                <a:solidFill>
                  <a:schemeClr val="tx1"/>
                </a:solidFill>
                <a:effectLst/>
                <a:latin typeface="+mn-lt"/>
                <a:ea typeface="+mn-ea"/>
                <a:cs typeface="+mn-cs"/>
              </a:rPr>
              <a:t>Smoother transitions between levels of care</a:t>
            </a:r>
            <a:endParaRPr lang="en-US" dirty="0" smtClean="0">
              <a:effectLst/>
            </a:endParaRPr>
          </a:p>
          <a:p>
            <a:pPr lvl="0"/>
            <a:r>
              <a:rPr lang="en-US" sz="1200" kern="1200" dirty="0" smtClean="0">
                <a:solidFill>
                  <a:schemeClr val="tx1"/>
                </a:solidFill>
                <a:effectLst/>
                <a:latin typeface="+mn-lt"/>
                <a:ea typeface="+mn-ea"/>
                <a:cs typeface="+mn-cs"/>
              </a:rPr>
              <a:t>Services that align closely with individual need</a:t>
            </a:r>
            <a:endParaRPr lang="en-US" dirty="0" smtClean="0">
              <a:effectLst/>
            </a:endParaRPr>
          </a:p>
          <a:p>
            <a:pPr lvl="0"/>
            <a:r>
              <a:rPr lang="en-US" sz="1200" kern="1200" dirty="0" smtClean="0">
                <a:solidFill>
                  <a:schemeClr val="tx1"/>
                </a:solidFill>
                <a:effectLst/>
                <a:latin typeface="+mn-lt"/>
                <a:ea typeface="+mn-ea"/>
                <a:cs typeface="+mn-cs"/>
              </a:rPr>
              <a:t>More wrap around care and supports</a:t>
            </a:r>
            <a:endParaRPr lang="en-US" dirty="0" smtClean="0">
              <a:effectLst/>
            </a:endParaRPr>
          </a:p>
          <a:p>
            <a:pPr lvl="0"/>
            <a:r>
              <a:rPr lang="en-US" sz="1200" kern="1200" dirty="0" smtClean="0">
                <a:solidFill>
                  <a:schemeClr val="tx1"/>
                </a:solidFill>
                <a:effectLst/>
                <a:latin typeface="+mn-lt"/>
                <a:ea typeface="+mn-ea"/>
                <a:cs typeface="+mn-cs"/>
              </a:rPr>
              <a:t>Better patient outcomes</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These outcomes bring the continuum full circle to a prevention-prepared community that can quickly and effectively prevent health problems, identify and respond quickly, deliver appropriate treatment as early as possible, and support all stages of recovery.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core sectors within a community can further support a robust and effective continuum of care – by promoting health and delivering basic prevention services, </a:t>
            </a:r>
          </a:p>
          <a:p>
            <a:r>
              <a:rPr lang="en-US" sz="1200" kern="1200" dirty="0" smtClean="0">
                <a:solidFill>
                  <a:schemeClr val="tx1"/>
                </a:solidFill>
                <a:effectLst/>
                <a:latin typeface="+mn-lt"/>
                <a:ea typeface="+mn-ea"/>
                <a:cs typeface="+mn-cs"/>
              </a:rPr>
              <a:t>--by helping people identify problems they may be having with alcohol or other drug use early, and helping them find assessment and treatment services quickly, and </a:t>
            </a:r>
          </a:p>
          <a:p>
            <a:r>
              <a:rPr lang="en-US" sz="1200" kern="1200" dirty="0" smtClean="0">
                <a:solidFill>
                  <a:schemeClr val="tx1"/>
                </a:solidFill>
                <a:effectLst/>
                <a:latin typeface="+mn-lt"/>
                <a:ea typeface="+mn-ea"/>
                <a:cs typeface="+mn-cs"/>
              </a:rPr>
              <a:t>-- by supporting people in their long-term recovery goals.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smtClean="0">
                <a:solidFill>
                  <a:srgbClr val="FFFF00"/>
                </a:solidFill>
                <a:effectLst/>
                <a:latin typeface="+mn-lt"/>
                <a:ea typeface="Times New Roman"/>
              </a:rPr>
              <a:t>CLICK FOR ANIMATION</a:t>
            </a:r>
            <a:endParaRPr lang="en-US" sz="1200" b="1" baseline="0" smtClean="0">
              <a:solidFill>
                <a:srgbClr val="FFFF00"/>
              </a:solidFill>
              <a:effectLst/>
              <a:latin typeface="Times New Roman"/>
              <a:ea typeface="Times New Roman"/>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These sectors, represented by the icons on the slide, include schools and other education programs, courts and law enforcement, businesses, health and medical services, local and county government, and community-based organizations.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All can be educated about the pervasiveness and negative outcomes of alcohol and other drug misuse.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All can support prevention and early identification.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And all can support people they work with every day in their recovery needs.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Together, services and systems, professionals and community members, can work toward an effective continuum of care for a disorder that can be debilitating, and yet is a disorder that is100% preventable and treatable, without stigma and without barriers to recovery.</a:t>
            </a:r>
          </a:p>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894D8339-2F59-4EC8-9FAF-3B337F241BDA}"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005269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03A4A0-4C62-4D1C-B344-4884854F35EA}"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C032E-9223-4E95-A765-835CD260DF3B}" type="slidenum">
              <a:rPr lang="en-US" smtClean="0"/>
              <a:t>‹#›</a:t>
            </a:fld>
            <a:endParaRPr lang="en-US"/>
          </a:p>
        </p:txBody>
      </p:sp>
    </p:spTree>
    <p:extLst>
      <p:ext uri="{BB962C8B-B14F-4D97-AF65-F5344CB8AC3E}">
        <p14:creationId xmlns:p14="http://schemas.microsoft.com/office/powerpoint/2010/main" val="2058036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03A4A0-4C62-4D1C-B344-4884854F35EA}"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C032E-9223-4E95-A765-835CD260DF3B}" type="slidenum">
              <a:rPr lang="en-US" smtClean="0"/>
              <a:t>‹#›</a:t>
            </a:fld>
            <a:endParaRPr lang="en-US"/>
          </a:p>
        </p:txBody>
      </p:sp>
    </p:spTree>
    <p:extLst>
      <p:ext uri="{BB962C8B-B14F-4D97-AF65-F5344CB8AC3E}">
        <p14:creationId xmlns:p14="http://schemas.microsoft.com/office/powerpoint/2010/main" val="2734737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03A4A0-4C62-4D1C-B344-4884854F35EA}"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C032E-9223-4E95-A765-835CD260DF3B}" type="slidenum">
              <a:rPr lang="en-US" smtClean="0"/>
              <a:t>‹#›</a:t>
            </a:fld>
            <a:endParaRPr lang="en-US"/>
          </a:p>
        </p:txBody>
      </p:sp>
    </p:spTree>
    <p:extLst>
      <p:ext uri="{BB962C8B-B14F-4D97-AF65-F5344CB8AC3E}">
        <p14:creationId xmlns:p14="http://schemas.microsoft.com/office/powerpoint/2010/main" val="19023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03A4A0-4C62-4D1C-B344-4884854F35EA}"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C032E-9223-4E95-A765-835CD260DF3B}" type="slidenum">
              <a:rPr lang="en-US" smtClean="0"/>
              <a:t>‹#›</a:t>
            </a:fld>
            <a:endParaRPr lang="en-US"/>
          </a:p>
        </p:txBody>
      </p:sp>
    </p:spTree>
    <p:extLst>
      <p:ext uri="{BB962C8B-B14F-4D97-AF65-F5344CB8AC3E}">
        <p14:creationId xmlns:p14="http://schemas.microsoft.com/office/powerpoint/2010/main" val="500570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03A4A0-4C62-4D1C-B344-4884854F35EA}"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C032E-9223-4E95-A765-835CD260DF3B}" type="slidenum">
              <a:rPr lang="en-US" smtClean="0"/>
              <a:t>‹#›</a:t>
            </a:fld>
            <a:endParaRPr lang="en-US"/>
          </a:p>
        </p:txBody>
      </p:sp>
    </p:spTree>
    <p:extLst>
      <p:ext uri="{BB962C8B-B14F-4D97-AF65-F5344CB8AC3E}">
        <p14:creationId xmlns:p14="http://schemas.microsoft.com/office/powerpoint/2010/main" val="2979608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03A4A0-4C62-4D1C-B344-4884854F35EA}" type="datetimeFigureOut">
              <a:rPr lang="en-US" smtClean="0"/>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C032E-9223-4E95-A765-835CD260DF3B}" type="slidenum">
              <a:rPr lang="en-US" smtClean="0"/>
              <a:t>‹#›</a:t>
            </a:fld>
            <a:endParaRPr lang="en-US"/>
          </a:p>
        </p:txBody>
      </p:sp>
    </p:spTree>
    <p:extLst>
      <p:ext uri="{BB962C8B-B14F-4D97-AF65-F5344CB8AC3E}">
        <p14:creationId xmlns:p14="http://schemas.microsoft.com/office/powerpoint/2010/main" val="1757168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03A4A0-4C62-4D1C-B344-4884854F35EA}" type="datetimeFigureOut">
              <a:rPr lang="en-US" smtClean="0"/>
              <a:t>2/26/2015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BC032E-9223-4E95-A765-835CD260DF3B}" type="slidenum">
              <a:rPr lang="en-US" smtClean="0"/>
              <a:t>‹#›</a:t>
            </a:fld>
            <a:endParaRPr lang="en-US"/>
          </a:p>
        </p:txBody>
      </p:sp>
    </p:spTree>
    <p:extLst>
      <p:ext uri="{BB962C8B-B14F-4D97-AF65-F5344CB8AC3E}">
        <p14:creationId xmlns:p14="http://schemas.microsoft.com/office/powerpoint/2010/main" val="3390066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03A4A0-4C62-4D1C-B344-4884854F35EA}" type="datetimeFigureOut">
              <a:rPr lang="en-US" smtClean="0"/>
              <a:t>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BC032E-9223-4E95-A765-835CD260DF3B}" type="slidenum">
              <a:rPr lang="en-US" smtClean="0"/>
              <a:t>‹#›</a:t>
            </a:fld>
            <a:endParaRPr lang="en-US"/>
          </a:p>
        </p:txBody>
      </p:sp>
    </p:spTree>
    <p:extLst>
      <p:ext uri="{BB962C8B-B14F-4D97-AF65-F5344CB8AC3E}">
        <p14:creationId xmlns:p14="http://schemas.microsoft.com/office/powerpoint/2010/main" val="165308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3A4A0-4C62-4D1C-B344-4884854F35EA}" type="datetimeFigureOut">
              <a:rPr lang="en-US" smtClean="0"/>
              <a:t>2/26/2015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BC032E-9223-4E95-A765-835CD260DF3B}" type="slidenum">
              <a:rPr lang="en-US" smtClean="0"/>
              <a:t>‹#›</a:t>
            </a:fld>
            <a:endParaRPr lang="en-US"/>
          </a:p>
        </p:txBody>
      </p:sp>
    </p:spTree>
    <p:extLst>
      <p:ext uri="{BB962C8B-B14F-4D97-AF65-F5344CB8AC3E}">
        <p14:creationId xmlns:p14="http://schemas.microsoft.com/office/powerpoint/2010/main" val="1195104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3A4A0-4C62-4D1C-B344-4884854F35EA}" type="datetimeFigureOut">
              <a:rPr lang="en-US" smtClean="0"/>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C032E-9223-4E95-A765-835CD260DF3B}" type="slidenum">
              <a:rPr lang="en-US" smtClean="0"/>
              <a:t>‹#›</a:t>
            </a:fld>
            <a:endParaRPr lang="en-US"/>
          </a:p>
        </p:txBody>
      </p:sp>
    </p:spTree>
    <p:extLst>
      <p:ext uri="{BB962C8B-B14F-4D97-AF65-F5344CB8AC3E}">
        <p14:creationId xmlns:p14="http://schemas.microsoft.com/office/powerpoint/2010/main" val="510452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03A4A0-4C62-4D1C-B344-4884854F35EA}" type="datetimeFigureOut">
              <a:rPr lang="en-US" smtClean="0"/>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C032E-9223-4E95-A765-835CD260DF3B}" type="slidenum">
              <a:rPr lang="en-US" smtClean="0"/>
              <a:t>‹#›</a:t>
            </a:fld>
            <a:endParaRPr lang="en-US"/>
          </a:p>
        </p:txBody>
      </p:sp>
    </p:spTree>
    <p:extLst>
      <p:ext uri="{BB962C8B-B14F-4D97-AF65-F5344CB8AC3E}">
        <p14:creationId xmlns:p14="http://schemas.microsoft.com/office/powerpoint/2010/main" val="2513788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3A4A0-4C62-4D1C-B344-4884854F35EA}" type="datetimeFigureOut">
              <a:rPr lang="en-US" smtClean="0"/>
              <a:t>2/26/2015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C032E-9223-4E95-A765-835CD260DF3B}" type="slidenum">
              <a:rPr lang="en-US" smtClean="0"/>
              <a:t>‹#›</a:t>
            </a:fld>
            <a:endParaRPr lang="en-US"/>
          </a:p>
        </p:txBody>
      </p:sp>
    </p:spTree>
    <p:extLst>
      <p:ext uri="{BB962C8B-B14F-4D97-AF65-F5344CB8AC3E}">
        <p14:creationId xmlns:p14="http://schemas.microsoft.com/office/powerpoint/2010/main" val="4259772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2.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5.png"/><Relationship Id="rId7" Type="http://schemas.openxmlformats.org/officeDocument/2006/relationships/hyperlink" Target="http://www.dhhs.nh.gov/dcbcs/bdas/documents/pxsummary.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10.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11.png"/><Relationship Id="rId10" Type="http://schemas.openxmlformats.org/officeDocument/2006/relationships/image" Target="../media/image12.png"/><Relationship Id="rId4" Type="http://schemas.openxmlformats.org/officeDocument/2006/relationships/image" Target="../media/image2.jpeg"/><Relationship Id="rId9" Type="http://schemas.openxmlformats.org/officeDocument/2006/relationships/hyperlink" Target="http://www.nhtreatment.org/"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image" Target="../media/image5.png"/><Relationship Id="rId7"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10.png"/><Relationship Id="rId4" Type="http://schemas.openxmlformats.org/officeDocument/2006/relationships/image" Target="../media/image11.png"/><Relationship Id="rId9" Type="http://schemas.openxmlformats.org/officeDocument/2006/relationships/image" Target="../media/image8.png"/></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5.png"/><Relationship Id="rId7"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10.png"/><Relationship Id="rId10" Type="http://schemas.openxmlformats.org/officeDocument/2006/relationships/image" Target="../media/image8.png"/><Relationship Id="rId4" Type="http://schemas.openxmlformats.org/officeDocument/2006/relationships/image" Target="../media/image11.pn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
        <p:nvSpPr>
          <p:cNvPr id="10" name="TextBox 9"/>
          <p:cNvSpPr txBox="1"/>
          <p:nvPr/>
        </p:nvSpPr>
        <p:spPr>
          <a:xfrm>
            <a:off x="1828800" y="2057400"/>
            <a:ext cx="5638800" cy="2246769"/>
          </a:xfrm>
          <a:prstGeom prst="rect">
            <a:avLst/>
          </a:prstGeom>
          <a:noFill/>
        </p:spPr>
        <p:txBody>
          <a:bodyPr wrap="square" rtlCol="0">
            <a:spAutoFit/>
          </a:bodyPr>
          <a:lstStyle/>
          <a:p>
            <a:pPr algn="ctr"/>
            <a:endParaRPr lang="en-US" b="1" dirty="0">
              <a:solidFill>
                <a:prstClr val="black"/>
              </a:solidFill>
              <a:latin typeface="Century Gothic" panose="020B0502020202020204" pitchFamily="34" charset="0"/>
            </a:endParaRPr>
          </a:p>
          <a:p>
            <a:pPr algn="ctr"/>
            <a:r>
              <a:rPr lang="en-US" sz="3600" b="1" dirty="0">
                <a:solidFill>
                  <a:prstClr val="black"/>
                </a:solidFill>
                <a:latin typeface="Century Gothic" panose="020B0502020202020204" pitchFamily="34" charset="0"/>
              </a:rPr>
              <a:t>The</a:t>
            </a:r>
          </a:p>
          <a:p>
            <a:pPr algn="ctr"/>
            <a:r>
              <a:rPr lang="en-US" sz="3600" b="1" dirty="0">
                <a:solidFill>
                  <a:prstClr val="black"/>
                </a:solidFill>
                <a:latin typeface="Century Gothic" panose="020B0502020202020204" pitchFamily="34" charset="0"/>
              </a:rPr>
              <a:t>CONTINUUM OF CARE </a:t>
            </a:r>
          </a:p>
          <a:p>
            <a:pPr algn="ctr"/>
            <a:endParaRPr lang="en-US" b="1" dirty="0">
              <a:solidFill>
                <a:prstClr val="black"/>
              </a:solidFill>
              <a:latin typeface="Century Gothic" panose="020B0502020202020204" pitchFamily="34" charset="0"/>
            </a:endParaRPr>
          </a:p>
          <a:p>
            <a:pPr algn="ctr"/>
            <a:r>
              <a:rPr lang="en-US" sz="1600" b="1" dirty="0">
                <a:solidFill>
                  <a:prstClr val="black"/>
                </a:solidFill>
                <a:latin typeface="Century Gothic" panose="020B0502020202020204" pitchFamily="34" charset="0"/>
              </a:rPr>
              <a:t>Essential for Effective Substance Use Disorder </a:t>
            </a:r>
          </a:p>
          <a:p>
            <a:pPr algn="ctr"/>
            <a:r>
              <a:rPr lang="en-US" sz="1600" b="1" dirty="0">
                <a:solidFill>
                  <a:prstClr val="black"/>
                </a:solidFill>
                <a:latin typeface="Century Gothic" panose="020B0502020202020204" pitchFamily="34" charset="0"/>
              </a:rPr>
              <a:t>Prevention, Treatment &amp; Recovery Support Services</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6200" y="6052566"/>
            <a:ext cx="1286069" cy="630174"/>
          </a:xfrm>
          <a:prstGeom prst="rect">
            <a:avLst/>
          </a:prstGeom>
        </p:spPr>
      </p:pic>
    </p:spTree>
    <p:extLst>
      <p:ext uri="{BB962C8B-B14F-4D97-AF65-F5344CB8AC3E}">
        <p14:creationId xmlns:p14="http://schemas.microsoft.com/office/powerpoint/2010/main" val="2995426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
        <p:nvSpPr>
          <p:cNvPr id="10" name="TextBox 9"/>
          <p:cNvSpPr txBox="1"/>
          <p:nvPr/>
        </p:nvSpPr>
        <p:spPr>
          <a:xfrm>
            <a:off x="1752600" y="1905000"/>
            <a:ext cx="5638800" cy="2585323"/>
          </a:xfrm>
          <a:prstGeom prst="rect">
            <a:avLst/>
          </a:prstGeom>
          <a:noFill/>
        </p:spPr>
        <p:txBody>
          <a:bodyPr wrap="square" rtlCol="0">
            <a:spAutoFit/>
          </a:bodyPr>
          <a:lstStyle/>
          <a:p>
            <a:pPr algn="ctr"/>
            <a:endParaRPr lang="en-US" b="1" dirty="0">
              <a:solidFill>
                <a:prstClr val="black"/>
              </a:solidFill>
              <a:latin typeface="Century Gothic" panose="020B0502020202020204" pitchFamily="34" charset="0"/>
            </a:endParaRPr>
          </a:p>
          <a:p>
            <a:pPr algn="ctr"/>
            <a:r>
              <a:rPr lang="en-US" sz="3600" dirty="0" smtClean="0">
                <a:solidFill>
                  <a:prstClr val="black"/>
                </a:solidFill>
                <a:latin typeface="Century Gothic" panose="020B0502020202020204" pitchFamily="34" charset="0"/>
              </a:rPr>
              <a:t>What is Our </a:t>
            </a:r>
            <a:r>
              <a:rPr lang="en-US" sz="3600" b="1" dirty="0" smtClean="0">
                <a:solidFill>
                  <a:prstClr val="black"/>
                </a:solidFill>
                <a:latin typeface="Century Gothic" panose="020B0502020202020204" pitchFamily="34" charset="0"/>
              </a:rPr>
              <a:t>Community’s Vision </a:t>
            </a:r>
          </a:p>
          <a:p>
            <a:pPr algn="ctr"/>
            <a:r>
              <a:rPr lang="en-US" sz="3600" dirty="0" smtClean="0">
                <a:solidFill>
                  <a:prstClr val="black"/>
                </a:solidFill>
                <a:latin typeface="Century Gothic" panose="020B0502020202020204" pitchFamily="34" charset="0"/>
              </a:rPr>
              <a:t>for a robust, effective continuum of care?</a:t>
            </a:r>
            <a:endParaRPr lang="en-US" sz="1600" dirty="0">
              <a:solidFill>
                <a:prstClr val="black"/>
              </a:solidFill>
              <a:latin typeface="Century Gothic" panose="020B0502020202020204"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6200" y="6052566"/>
            <a:ext cx="1286069" cy="630174"/>
          </a:xfrm>
          <a:prstGeom prst="rect">
            <a:avLst/>
          </a:prstGeom>
        </p:spPr>
      </p:pic>
    </p:spTree>
    <p:extLst>
      <p:ext uri="{BB962C8B-B14F-4D97-AF65-F5344CB8AC3E}">
        <p14:creationId xmlns:p14="http://schemas.microsoft.com/office/powerpoint/2010/main" val="16155536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8225" y="57150"/>
            <a:ext cx="6858000" cy="6858000"/>
          </a:xfrm>
          <a:prstGeom prst="rect">
            <a:avLst/>
          </a:prstGeom>
        </p:spPr>
      </p:pic>
      <p:sp>
        <p:nvSpPr>
          <p:cNvPr id="10" name="TextBox 9"/>
          <p:cNvSpPr txBox="1"/>
          <p:nvPr/>
        </p:nvSpPr>
        <p:spPr>
          <a:xfrm>
            <a:off x="1676400" y="1371600"/>
            <a:ext cx="5638800" cy="4339650"/>
          </a:xfrm>
          <a:prstGeom prst="rect">
            <a:avLst/>
          </a:prstGeom>
          <a:noFill/>
        </p:spPr>
        <p:txBody>
          <a:bodyPr wrap="square" rtlCol="0">
            <a:spAutoFit/>
          </a:bodyPr>
          <a:lstStyle/>
          <a:p>
            <a:pPr algn="ctr"/>
            <a:endParaRPr lang="en-US" b="1" dirty="0">
              <a:solidFill>
                <a:prstClr val="black"/>
              </a:solidFill>
              <a:latin typeface="Century Gothic" panose="020B0502020202020204" pitchFamily="34" charset="0"/>
            </a:endParaRPr>
          </a:p>
          <a:p>
            <a:pPr algn="ctr"/>
            <a:r>
              <a:rPr lang="en-US" sz="3600" b="1" dirty="0" smtClean="0">
                <a:solidFill>
                  <a:prstClr val="black"/>
                </a:solidFill>
                <a:latin typeface="Century Gothic" panose="020B0502020202020204" pitchFamily="34" charset="0"/>
              </a:rPr>
              <a:t>Definitions</a:t>
            </a:r>
          </a:p>
          <a:p>
            <a:pPr algn="ctr"/>
            <a:endParaRPr lang="en-US" sz="3600" b="1" dirty="0" smtClean="0">
              <a:solidFill>
                <a:prstClr val="black"/>
              </a:solidFill>
              <a:latin typeface="Century Gothic" panose="020B0502020202020204" pitchFamily="34" charset="0"/>
            </a:endParaRPr>
          </a:p>
          <a:p>
            <a:pPr algn="ctr"/>
            <a:r>
              <a:rPr lang="en-US" sz="2800" dirty="0" smtClean="0">
                <a:solidFill>
                  <a:prstClr val="black"/>
                </a:solidFill>
                <a:latin typeface="Century Gothic" panose="020B0502020202020204" pitchFamily="34" charset="0"/>
              </a:rPr>
              <a:t>Resiliency</a:t>
            </a:r>
          </a:p>
          <a:p>
            <a:pPr algn="ctr"/>
            <a:r>
              <a:rPr lang="en-US" sz="2800" dirty="0" smtClean="0">
                <a:solidFill>
                  <a:prstClr val="black"/>
                </a:solidFill>
                <a:latin typeface="Century Gothic" panose="020B0502020202020204" pitchFamily="34" charset="0"/>
              </a:rPr>
              <a:t>Substance Misuse</a:t>
            </a:r>
          </a:p>
          <a:p>
            <a:pPr algn="ctr"/>
            <a:r>
              <a:rPr lang="en-US" sz="2800" dirty="0" smtClean="0">
                <a:solidFill>
                  <a:prstClr val="black"/>
                </a:solidFill>
                <a:latin typeface="Century Gothic" panose="020B0502020202020204" pitchFamily="34" charset="0"/>
              </a:rPr>
              <a:t>Substance Use Disorders</a:t>
            </a:r>
          </a:p>
          <a:p>
            <a:pPr algn="ctr"/>
            <a:r>
              <a:rPr lang="en-US" sz="2800" dirty="0" smtClean="0">
                <a:solidFill>
                  <a:prstClr val="black"/>
                </a:solidFill>
                <a:latin typeface="Century Gothic" panose="020B0502020202020204" pitchFamily="34" charset="0"/>
              </a:rPr>
              <a:t>Addiction</a:t>
            </a:r>
          </a:p>
          <a:p>
            <a:pPr algn="ctr"/>
            <a:r>
              <a:rPr lang="en-US" sz="2800" dirty="0" smtClean="0">
                <a:solidFill>
                  <a:prstClr val="black"/>
                </a:solidFill>
                <a:latin typeface="Century Gothic" panose="020B0502020202020204" pitchFamily="34" charset="0"/>
              </a:rPr>
              <a:t>Recovery</a:t>
            </a:r>
            <a:endParaRPr lang="en-US" sz="2800" dirty="0">
              <a:solidFill>
                <a:prstClr val="black"/>
              </a:solidFill>
              <a:latin typeface="Century Gothic" panose="020B0502020202020204" pitchFamily="34" charset="0"/>
            </a:endParaRPr>
          </a:p>
          <a:p>
            <a:pPr algn="ctr"/>
            <a:endParaRPr lang="en-US" sz="2800" dirty="0">
              <a:solidFill>
                <a:prstClr val="black"/>
              </a:solidFill>
              <a:latin typeface="Century Gothic" panose="020B0502020202020204" pitchFamily="34" charset="0"/>
            </a:endParaRPr>
          </a:p>
          <a:p>
            <a:pPr algn="ctr"/>
            <a:endParaRPr lang="en-US" b="1" dirty="0">
              <a:solidFill>
                <a:prstClr val="black"/>
              </a:solidFill>
              <a:latin typeface="Century Gothic" panose="020B0502020202020204" pitchFamily="34" charset="0"/>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6200" y="6052566"/>
            <a:ext cx="1286069" cy="630174"/>
          </a:xfrm>
          <a:prstGeom prst="rect">
            <a:avLst/>
          </a:prstGeom>
        </p:spPr>
      </p:pic>
    </p:spTree>
    <p:extLst>
      <p:ext uri="{BB962C8B-B14F-4D97-AF65-F5344CB8AC3E}">
        <p14:creationId xmlns:p14="http://schemas.microsoft.com/office/powerpoint/2010/main" val="1251429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3" end="3"/>
                                            </p:txEl>
                                          </p:spTgt>
                                        </p:tgtEl>
                                        <p:attrNameLst>
                                          <p:attrName>style.visibility</p:attrName>
                                        </p:attrNameLst>
                                      </p:cBhvr>
                                      <p:to>
                                        <p:strVal val="visible"/>
                                      </p:to>
                                    </p:set>
                                    <p:animEffect transition="in" filter="fade">
                                      <p:cBhvr>
                                        <p:cTn id="7" dur="500"/>
                                        <p:tgtEl>
                                          <p:spTgt spid="10">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4" end="4"/>
                                            </p:txEl>
                                          </p:spTgt>
                                        </p:tgtEl>
                                        <p:attrNameLst>
                                          <p:attrName>style.visibility</p:attrName>
                                        </p:attrNameLst>
                                      </p:cBhvr>
                                      <p:to>
                                        <p:strVal val="visible"/>
                                      </p:to>
                                    </p:set>
                                    <p:animEffect transition="in" filter="fade">
                                      <p:cBhvr>
                                        <p:cTn id="12" dur="500"/>
                                        <p:tgtEl>
                                          <p:spTgt spid="10">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animEffect transition="in" filter="fade">
                                      <p:cBhvr>
                                        <p:cTn id="17" dur="500"/>
                                        <p:tgtEl>
                                          <p:spTgt spid="10">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xEl>
                                              <p:pRg st="6" end="6"/>
                                            </p:txEl>
                                          </p:spTgt>
                                        </p:tgtEl>
                                        <p:attrNameLst>
                                          <p:attrName>style.visibility</p:attrName>
                                        </p:attrNameLst>
                                      </p:cBhvr>
                                      <p:to>
                                        <p:strVal val="visible"/>
                                      </p:to>
                                    </p:set>
                                    <p:animEffect transition="in" filter="fade">
                                      <p:cBhvr>
                                        <p:cTn id="22" dur="500"/>
                                        <p:tgtEl>
                                          <p:spTgt spid="10">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0">
                                            <p:txEl>
                                              <p:pRg st="7" end="7"/>
                                            </p:txEl>
                                          </p:spTgt>
                                        </p:tgtEl>
                                        <p:attrNameLst>
                                          <p:attrName>style.visibility</p:attrName>
                                        </p:attrNameLst>
                                      </p:cBhvr>
                                      <p:to>
                                        <p:strVal val="visible"/>
                                      </p:to>
                                    </p:set>
                                    <p:animEffect transition="in" filter="fade">
                                      <p:cBhvr>
                                        <p:cTn id="27" dur="500"/>
                                        <p:tgtEl>
                                          <p:spTgt spid="1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64225" y="1447800"/>
            <a:ext cx="4015549" cy="4015549"/>
          </a:xfrm>
          <a:prstGeom prst="rect">
            <a:avLst/>
          </a:prstGeom>
        </p:spPr>
      </p:pic>
      <p:sp>
        <p:nvSpPr>
          <p:cNvPr id="2" name="TextBox 1"/>
          <p:cNvSpPr txBox="1"/>
          <p:nvPr/>
        </p:nvSpPr>
        <p:spPr>
          <a:xfrm>
            <a:off x="3352799" y="2209800"/>
            <a:ext cx="2438400" cy="477054"/>
          </a:xfrm>
          <a:prstGeom prst="rect">
            <a:avLst/>
          </a:prstGeom>
          <a:noFill/>
        </p:spPr>
        <p:txBody>
          <a:bodyPr wrap="square" rtlCol="0">
            <a:spAutoFit/>
          </a:bodyPr>
          <a:lstStyle/>
          <a:p>
            <a:pPr algn="ctr"/>
            <a:r>
              <a:rPr lang="en-US" sz="2500" b="1" dirty="0" smtClean="0">
                <a:solidFill>
                  <a:prstClr val="black"/>
                </a:solidFill>
              </a:rPr>
              <a:t>Whole Person</a:t>
            </a:r>
            <a:r>
              <a:rPr lang="en-US" sz="2500" dirty="0" smtClean="0">
                <a:solidFill>
                  <a:prstClr val="black"/>
                </a:solidFill>
              </a:rPr>
              <a:t> </a:t>
            </a:r>
            <a:endParaRPr lang="en-US" sz="2500" dirty="0">
              <a:solidFill>
                <a:prstClr val="black"/>
              </a:solidFill>
            </a:endParaRPr>
          </a:p>
        </p:txBody>
      </p:sp>
      <p:sp>
        <p:nvSpPr>
          <p:cNvPr id="14" name="TextBox 13"/>
          <p:cNvSpPr txBox="1"/>
          <p:nvPr/>
        </p:nvSpPr>
        <p:spPr>
          <a:xfrm>
            <a:off x="3238500" y="4353476"/>
            <a:ext cx="2667000" cy="477054"/>
          </a:xfrm>
          <a:prstGeom prst="rect">
            <a:avLst/>
          </a:prstGeom>
          <a:noFill/>
        </p:spPr>
        <p:txBody>
          <a:bodyPr wrap="square" rtlCol="0">
            <a:spAutoFit/>
          </a:bodyPr>
          <a:lstStyle/>
          <a:p>
            <a:pPr algn="ctr"/>
            <a:r>
              <a:rPr lang="en-US" sz="2500" b="1" dirty="0" smtClean="0">
                <a:solidFill>
                  <a:prstClr val="black"/>
                </a:solidFill>
              </a:rPr>
              <a:t>Whole Community</a:t>
            </a:r>
            <a:endParaRPr lang="en-US" sz="2500" b="1" dirty="0">
              <a:solidFill>
                <a:prstClr val="black"/>
              </a:solidFill>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6200" y="6052566"/>
            <a:ext cx="1286069" cy="630174"/>
          </a:xfrm>
          <a:prstGeom prst="rect">
            <a:avLst/>
          </a:prstGeom>
        </p:spPr>
      </p:pic>
    </p:spTree>
    <p:extLst>
      <p:ext uri="{BB962C8B-B14F-4D97-AF65-F5344CB8AC3E}">
        <p14:creationId xmlns:p14="http://schemas.microsoft.com/office/powerpoint/2010/main" val="3448776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69297" y="1226297"/>
            <a:ext cx="4405405" cy="4405405"/>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6130" y="105216"/>
            <a:ext cx="6811739" cy="6752783"/>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96200" y="6052566"/>
            <a:ext cx="1286069" cy="630174"/>
          </a:xfrm>
          <a:prstGeom prst="rect">
            <a:avLst/>
          </a:prstGeom>
        </p:spPr>
      </p:pic>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19498" y="2476498"/>
            <a:ext cx="1905001" cy="1905001"/>
          </a:xfrm>
          <a:prstGeom prst="rect">
            <a:avLst/>
          </a:prstGeom>
        </p:spPr>
      </p:pic>
    </p:spTree>
    <p:extLst>
      <p:ext uri="{BB962C8B-B14F-4D97-AF65-F5344CB8AC3E}">
        <p14:creationId xmlns:p14="http://schemas.microsoft.com/office/powerpoint/2010/main" val="135117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130" y="105216"/>
            <a:ext cx="6811739" cy="6752783"/>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6200" y="6052566"/>
            <a:ext cx="1286069" cy="630174"/>
          </a:xfrm>
          <a:prstGeom prst="rect">
            <a:avLst/>
          </a:prstGeom>
        </p:spPr>
      </p:pic>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20581" y="1280211"/>
            <a:ext cx="2170054" cy="2158449"/>
          </a:xfrm>
          <a:prstGeom prst="rect">
            <a:avLst/>
          </a:prstGeom>
        </p:spPr>
      </p:pic>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114384" y="2971385"/>
            <a:ext cx="914816" cy="914816"/>
          </a:xfrm>
          <a:prstGeom prst="rect">
            <a:avLst/>
          </a:prstGeom>
        </p:spPr>
      </p:pic>
      <p:sp>
        <p:nvSpPr>
          <p:cNvPr id="5" name="TextBox 4"/>
          <p:cNvSpPr txBox="1"/>
          <p:nvPr/>
        </p:nvSpPr>
        <p:spPr>
          <a:xfrm>
            <a:off x="3276600" y="5458266"/>
            <a:ext cx="3276600" cy="584775"/>
          </a:xfrm>
          <a:prstGeom prst="rect">
            <a:avLst/>
          </a:prstGeom>
          <a:noFill/>
        </p:spPr>
        <p:txBody>
          <a:bodyPr wrap="square" rtlCol="0">
            <a:spAutoFit/>
          </a:bodyPr>
          <a:lstStyle/>
          <a:p>
            <a:r>
              <a:rPr lang="en-US" sz="1600" dirty="0" smtClean="0">
                <a:hlinkClick r:id="rId7"/>
              </a:rPr>
              <a:t>NH’s Regional Public Health Network for Substance Misuse Prevention </a:t>
            </a:r>
            <a:endParaRPr lang="en-US" sz="1600" dirty="0"/>
          </a:p>
        </p:txBody>
      </p:sp>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68743" y="5181600"/>
            <a:ext cx="736865" cy="952035"/>
          </a:xfrm>
          <a:prstGeom prst="rect">
            <a:avLst/>
          </a:prstGeom>
        </p:spPr>
      </p:pic>
      <p:sp>
        <p:nvSpPr>
          <p:cNvPr id="3" name="TextBox 2"/>
          <p:cNvSpPr txBox="1"/>
          <p:nvPr/>
        </p:nvSpPr>
        <p:spPr>
          <a:xfrm>
            <a:off x="2458681" y="1634947"/>
            <a:ext cx="5629469" cy="3693319"/>
          </a:xfrm>
          <a:prstGeom prst="rect">
            <a:avLst/>
          </a:prstGeom>
          <a:noFill/>
        </p:spPr>
        <p:txBody>
          <a:bodyPr wrap="square" rtlCol="0">
            <a:spAutoFit/>
          </a:bodyPr>
          <a:lstStyle/>
          <a:p>
            <a:r>
              <a:rPr lang="en-US" b="1" dirty="0" smtClean="0">
                <a:solidFill>
                  <a:prstClr val="black"/>
                </a:solidFill>
              </a:rPr>
              <a:t>Health </a:t>
            </a:r>
            <a:r>
              <a:rPr lang="en-US" b="1" dirty="0">
                <a:solidFill>
                  <a:prstClr val="black"/>
                </a:solidFill>
              </a:rPr>
              <a:t>Promotion </a:t>
            </a:r>
            <a:r>
              <a:rPr lang="en-US" dirty="0">
                <a:solidFill>
                  <a:prstClr val="black"/>
                </a:solidFill>
              </a:rPr>
              <a:t>(Environmental Prevention)</a:t>
            </a:r>
          </a:p>
          <a:p>
            <a:pPr marL="285750" indent="-285750">
              <a:buFontTx/>
              <a:buChar char="-"/>
            </a:pPr>
            <a:r>
              <a:rPr lang="en-US" dirty="0">
                <a:solidFill>
                  <a:prstClr val="black"/>
                </a:solidFill>
              </a:rPr>
              <a:t>Public Service Announcements/Community messaging</a:t>
            </a:r>
          </a:p>
          <a:p>
            <a:pPr marL="285750" indent="-285750">
              <a:buFontTx/>
              <a:buChar char="-"/>
            </a:pPr>
            <a:r>
              <a:rPr lang="en-US" dirty="0">
                <a:solidFill>
                  <a:prstClr val="black"/>
                </a:solidFill>
              </a:rPr>
              <a:t>Effective policies and practices in communities and </a:t>
            </a:r>
            <a:r>
              <a:rPr lang="en-US" dirty="0" smtClean="0">
                <a:solidFill>
                  <a:prstClr val="black"/>
                </a:solidFill>
              </a:rPr>
              <a:t>organizations such as universal screening and substance-free spaces</a:t>
            </a:r>
          </a:p>
          <a:p>
            <a:pPr marL="285750" indent="-285750">
              <a:buFontTx/>
              <a:buChar char="-"/>
            </a:pPr>
            <a:endParaRPr lang="en-US" dirty="0" smtClean="0">
              <a:solidFill>
                <a:prstClr val="black"/>
              </a:solidFill>
            </a:endParaRPr>
          </a:p>
          <a:p>
            <a:r>
              <a:rPr lang="en-US" b="1" dirty="0" smtClean="0">
                <a:solidFill>
                  <a:prstClr val="black"/>
                </a:solidFill>
              </a:rPr>
              <a:t>Direct Service Prevention</a:t>
            </a:r>
          </a:p>
          <a:p>
            <a:pPr marL="285750" indent="-285750">
              <a:buFontTx/>
              <a:buChar char="-"/>
            </a:pPr>
            <a:r>
              <a:rPr lang="en-US" dirty="0" smtClean="0">
                <a:solidFill>
                  <a:prstClr val="black"/>
                </a:solidFill>
              </a:rPr>
              <a:t>Providing information and building skills to promote resilience</a:t>
            </a:r>
            <a:endParaRPr lang="en-US" dirty="0">
              <a:solidFill>
                <a:prstClr val="black"/>
              </a:solidFill>
            </a:endParaRPr>
          </a:p>
          <a:p>
            <a:pPr marL="285750" indent="-285750">
              <a:buFontTx/>
              <a:buChar char="-"/>
            </a:pPr>
            <a:r>
              <a:rPr lang="en-US" dirty="0">
                <a:solidFill>
                  <a:prstClr val="black"/>
                </a:solidFill>
              </a:rPr>
              <a:t>Providing  substance-free </a:t>
            </a:r>
            <a:r>
              <a:rPr lang="en-US" dirty="0" smtClean="0">
                <a:solidFill>
                  <a:prstClr val="black"/>
                </a:solidFill>
              </a:rPr>
              <a:t>activities</a:t>
            </a:r>
          </a:p>
          <a:p>
            <a:pPr marL="285750" indent="-285750">
              <a:buFontTx/>
              <a:buChar char="-"/>
            </a:pPr>
            <a:r>
              <a:rPr lang="en-US" dirty="0" smtClean="0">
                <a:solidFill>
                  <a:prstClr val="black"/>
                </a:solidFill>
              </a:rPr>
              <a:t>Providing youth leadership activities</a:t>
            </a:r>
            <a:endParaRPr lang="en-US" dirty="0">
              <a:solidFill>
                <a:prstClr val="black"/>
              </a:solidFill>
            </a:endParaRPr>
          </a:p>
          <a:p>
            <a:pPr marL="285750" indent="-285750">
              <a:buFontTx/>
              <a:buChar char="-"/>
            </a:pPr>
            <a:r>
              <a:rPr lang="en-US" dirty="0">
                <a:solidFill>
                  <a:prstClr val="black"/>
                </a:solidFill>
              </a:rPr>
              <a:t>Promoting positive connections to school, work, community, and home</a:t>
            </a:r>
          </a:p>
        </p:txBody>
      </p:sp>
    </p:spTree>
    <p:extLst>
      <p:ext uri="{BB962C8B-B14F-4D97-AF65-F5344CB8AC3E}">
        <p14:creationId xmlns:p14="http://schemas.microsoft.com/office/powerpoint/2010/main" val="202467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7"/>
                                        </p:tgtEl>
                                      </p:cBhvr>
                                    </p:animEffect>
                                    <p:set>
                                      <p:cBhvr>
                                        <p:cTn id="13" dur="1" fill="hold">
                                          <p:stCondLst>
                                            <p:cond delay="499"/>
                                          </p:stCondLst>
                                        </p:cTn>
                                        <p:tgtEl>
                                          <p:spTgt spid="7"/>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14"/>
                                        </p:tgtEl>
                                      </p:cBhvr>
                                    </p:animEffect>
                                    <p:set>
                                      <p:cBhvr>
                                        <p:cTn id="16" dur="1" fill="hold">
                                          <p:stCondLst>
                                            <p:cond delay="499"/>
                                          </p:stCondLst>
                                        </p:cTn>
                                        <p:tgtEl>
                                          <p:spTgt spid="14"/>
                                        </p:tgtEl>
                                        <p:attrNameLst>
                                          <p:attrName>style.visibility</p:attrName>
                                        </p:attrNameLst>
                                      </p:cBhvr>
                                      <p:to>
                                        <p:strVal val="hidden"/>
                                      </p:to>
                                    </p:set>
                                  </p:childTnLst>
                                </p:cTn>
                              </p:par>
                              <p:par>
                                <p:cTn id="17" presetID="42" presetClass="path" presetSubtype="0" accel="50000" decel="50000" fill="hold" nodeType="withEffect">
                                  <p:stCondLst>
                                    <p:cond delay="0"/>
                                  </p:stCondLst>
                                  <p:childTnLst>
                                    <p:animMotion origin="layout" path="M 3.33333E-6 -2.59259E-6 L -0.26042 -0.16481 " pathEditMode="relative" rAng="0" ptsTypes="AA">
                                      <p:cBhvr>
                                        <p:cTn id="18" dur="2000" fill="hold"/>
                                        <p:tgtEl>
                                          <p:spTgt spid="18"/>
                                        </p:tgtEl>
                                        <p:attrNameLst>
                                          <p:attrName>ppt_x</p:attrName>
                                          <p:attrName>ppt_y</p:attrName>
                                        </p:attrNameLst>
                                      </p:cBhvr>
                                      <p:rCtr x="-13021" y="-8241"/>
                                    </p:animMotion>
                                  </p:childTnLst>
                                </p:cTn>
                              </p:par>
                              <p:par>
                                <p:cTn id="19" presetID="10"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par>
                                <p:cTn id="27" presetID="10"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130" y="105216"/>
            <a:ext cx="6811739" cy="6752783"/>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6200" y="6052566"/>
            <a:ext cx="1286069" cy="630174"/>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1792" y="1272076"/>
            <a:ext cx="2172178" cy="2156717"/>
          </a:xfrm>
          <a:prstGeom prst="rect">
            <a:avLst/>
          </a:prstGeom>
        </p:spPr>
      </p:pic>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20581" y="1280211"/>
            <a:ext cx="2170054" cy="2158449"/>
          </a:xfrm>
          <a:prstGeom prst="rect">
            <a:avLst/>
          </a:prstGeom>
        </p:spPr>
      </p:pic>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114384" y="2971385"/>
            <a:ext cx="914816" cy="914816"/>
          </a:xfrm>
          <a:prstGeom prst="rect">
            <a:avLst/>
          </a:prstGeom>
        </p:spPr>
      </p:pic>
      <p:sp>
        <p:nvSpPr>
          <p:cNvPr id="10" name="TextBox 9"/>
          <p:cNvSpPr txBox="1"/>
          <p:nvPr/>
        </p:nvSpPr>
        <p:spPr>
          <a:xfrm>
            <a:off x="2475585" y="1676400"/>
            <a:ext cx="5107229" cy="3970318"/>
          </a:xfrm>
          <a:prstGeom prst="rect">
            <a:avLst/>
          </a:prstGeom>
          <a:noFill/>
        </p:spPr>
        <p:txBody>
          <a:bodyPr wrap="square" rtlCol="0">
            <a:spAutoFit/>
          </a:bodyPr>
          <a:lstStyle/>
          <a:p>
            <a:r>
              <a:rPr lang="en-US" b="1" dirty="0">
                <a:solidFill>
                  <a:prstClr val="black"/>
                </a:solidFill>
              </a:rPr>
              <a:t>Early Identification</a:t>
            </a:r>
          </a:p>
          <a:p>
            <a:pPr marL="285750" indent="-285750">
              <a:buFontTx/>
              <a:buChar char="-"/>
            </a:pPr>
            <a:r>
              <a:rPr lang="en-US" dirty="0" smtClean="0">
                <a:solidFill>
                  <a:prstClr val="black"/>
                </a:solidFill>
              </a:rPr>
              <a:t>Universal screening and response</a:t>
            </a:r>
            <a:endParaRPr lang="en-US" dirty="0">
              <a:solidFill>
                <a:prstClr val="black"/>
              </a:solidFill>
            </a:endParaRPr>
          </a:p>
          <a:p>
            <a:pPr marL="285750" indent="-285750">
              <a:buFontTx/>
              <a:buChar char="-"/>
            </a:pPr>
            <a:r>
              <a:rPr lang="en-US" dirty="0">
                <a:solidFill>
                  <a:prstClr val="black"/>
                </a:solidFill>
              </a:rPr>
              <a:t>Responding to other early warning signs that someone may be misusing substances</a:t>
            </a:r>
          </a:p>
          <a:p>
            <a:pPr marL="285750" indent="-285750">
              <a:buFontTx/>
              <a:buChar char="-"/>
            </a:pPr>
            <a:endParaRPr lang="en-US" dirty="0">
              <a:solidFill>
                <a:prstClr val="black"/>
              </a:solidFill>
            </a:endParaRPr>
          </a:p>
          <a:p>
            <a:r>
              <a:rPr lang="en-US" b="1" dirty="0" smtClean="0">
                <a:solidFill>
                  <a:prstClr val="black"/>
                </a:solidFill>
              </a:rPr>
              <a:t>Intervention</a:t>
            </a:r>
            <a:endParaRPr lang="en-US" b="1" dirty="0">
              <a:solidFill>
                <a:prstClr val="black"/>
              </a:solidFill>
            </a:endParaRPr>
          </a:p>
          <a:p>
            <a:pPr marL="285750" indent="-285750">
              <a:buFontTx/>
              <a:buChar char="-"/>
            </a:pPr>
            <a:r>
              <a:rPr lang="en-US" dirty="0">
                <a:solidFill>
                  <a:prstClr val="black"/>
                </a:solidFill>
              </a:rPr>
              <a:t>Educating more specifically about individual, family and environmental risk </a:t>
            </a:r>
            <a:r>
              <a:rPr lang="en-US" dirty="0" smtClean="0">
                <a:solidFill>
                  <a:prstClr val="black"/>
                </a:solidFill>
              </a:rPr>
              <a:t>factors, protective factors and corresponding skills</a:t>
            </a:r>
            <a:endParaRPr lang="en-US" dirty="0">
              <a:solidFill>
                <a:prstClr val="black"/>
              </a:solidFill>
            </a:endParaRPr>
          </a:p>
          <a:p>
            <a:pPr marL="285750" indent="-285750">
              <a:buFontTx/>
              <a:buChar char="-"/>
            </a:pPr>
            <a:r>
              <a:rPr lang="en-US" dirty="0">
                <a:solidFill>
                  <a:prstClr val="black"/>
                </a:solidFill>
              </a:rPr>
              <a:t>Assessing the progression of a substance use disorder and co-occurring mental health</a:t>
            </a:r>
          </a:p>
          <a:p>
            <a:pPr marL="285750" indent="-285750">
              <a:buFontTx/>
              <a:buChar char="-"/>
            </a:pPr>
            <a:r>
              <a:rPr lang="en-US" dirty="0">
                <a:solidFill>
                  <a:prstClr val="black"/>
                </a:solidFill>
              </a:rPr>
              <a:t>Counseling, motivational interviewing and/or additional education to slow/stop </a:t>
            </a:r>
            <a:r>
              <a:rPr lang="en-US" dirty="0" smtClean="0">
                <a:solidFill>
                  <a:prstClr val="black"/>
                </a:solidFill>
              </a:rPr>
              <a:t>progression</a:t>
            </a:r>
          </a:p>
          <a:p>
            <a:pPr marL="285750" indent="-285750">
              <a:buFontTx/>
              <a:buChar char="-"/>
            </a:pPr>
            <a:r>
              <a:rPr lang="en-US" dirty="0" smtClean="0">
                <a:solidFill>
                  <a:prstClr val="black"/>
                </a:solidFill>
              </a:rPr>
              <a:t>Referral to treatment when necessary</a:t>
            </a:r>
            <a:endParaRPr lang="en-US" dirty="0">
              <a:solidFill>
                <a:prstClr val="black"/>
              </a:solidFill>
            </a:endParaRPr>
          </a:p>
        </p:txBody>
      </p:sp>
    </p:spTree>
    <p:extLst>
      <p:ext uri="{BB962C8B-B14F-4D97-AF65-F5344CB8AC3E}">
        <p14:creationId xmlns:p14="http://schemas.microsoft.com/office/powerpoint/2010/main" val="12918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8"/>
                                        </p:tgtEl>
                                      </p:cBhvr>
                                    </p:animEffect>
                                    <p:set>
                                      <p:cBhvr>
                                        <p:cTn id="13" dur="1" fill="hold">
                                          <p:stCondLst>
                                            <p:cond delay="499"/>
                                          </p:stCondLst>
                                        </p:cTn>
                                        <p:tgtEl>
                                          <p:spTgt spid="8"/>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24"/>
                                        </p:tgtEl>
                                      </p:cBhvr>
                                    </p:animEffect>
                                    <p:set>
                                      <p:cBhvr>
                                        <p:cTn id="16" dur="1" fill="hold">
                                          <p:stCondLst>
                                            <p:cond delay="499"/>
                                          </p:stCondLst>
                                        </p:cTn>
                                        <p:tgtEl>
                                          <p:spTgt spid="24"/>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26"/>
                                        </p:tgtEl>
                                      </p:cBhvr>
                                    </p:animEffect>
                                    <p:set>
                                      <p:cBhvr>
                                        <p:cTn id="19" dur="1" fill="hold">
                                          <p:stCondLst>
                                            <p:cond delay="499"/>
                                          </p:stCondLst>
                                        </p:cTn>
                                        <p:tgtEl>
                                          <p:spTgt spid="26"/>
                                        </p:tgtEl>
                                        <p:attrNameLst>
                                          <p:attrName>style.visibility</p:attrName>
                                        </p:attrNameLst>
                                      </p:cBhvr>
                                      <p:to>
                                        <p:strVal val="hidden"/>
                                      </p:to>
                                    </p:set>
                                  </p:childTnLst>
                                </p:cTn>
                              </p:par>
                              <p:par>
                                <p:cTn id="20" presetID="42" presetClass="path" presetSubtype="0" accel="50000" decel="50000" fill="hold" nodeType="withEffect">
                                  <p:stCondLst>
                                    <p:cond delay="0"/>
                                  </p:stCondLst>
                                  <p:childTnLst>
                                    <p:animMotion origin="layout" path="M -2.77778E-7 2.96296E-6 L -0.46684 -0.16551 " pathEditMode="relative" rAng="0" ptsTypes="AA">
                                      <p:cBhvr>
                                        <p:cTn id="21" dur="2000" fill="hold"/>
                                        <p:tgtEl>
                                          <p:spTgt spid="5"/>
                                        </p:tgtEl>
                                        <p:attrNameLst>
                                          <p:attrName>ppt_x</p:attrName>
                                          <p:attrName>ppt_y</p:attrName>
                                        </p:attrNameLst>
                                      </p:cBhvr>
                                      <p:rCtr x="-23351" y="-8287"/>
                                    </p:animMotion>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130" y="105216"/>
            <a:ext cx="6811739" cy="6752783"/>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96200" y="6052566"/>
            <a:ext cx="1286069" cy="630174"/>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64518" y="3428999"/>
            <a:ext cx="2167128" cy="2167128"/>
          </a:xfrm>
          <a:prstGeom prst="rect">
            <a:avLst/>
          </a:prstGeom>
        </p:spPr>
      </p:pic>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548983" y="1271533"/>
            <a:ext cx="2182662" cy="2167128"/>
          </a:xfrm>
          <a:prstGeom prst="rect">
            <a:avLst/>
          </a:prstGeom>
        </p:spPr>
      </p:pic>
      <p:pic>
        <p:nvPicPr>
          <p:cNvPr id="26" name="Picture 2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20581" y="1280211"/>
            <a:ext cx="2170054" cy="2158449"/>
          </a:xfrm>
          <a:prstGeom prst="rect">
            <a:avLst/>
          </a:prstGeom>
        </p:spPr>
      </p:pic>
      <p:pic>
        <p:nvPicPr>
          <p:cNvPr id="28" name="Picture 2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14384" y="2971385"/>
            <a:ext cx="914816" cy="914816"/>
          </a:xfrm>
          <a:prstGeom prst="rect">
            <a:avLst/>
          </a:prstGeom>
        </p:spPr>
      </p:pic>
      <p:sp>
        <p:nvSpPr>
          <p:cNvPr id="10" name="TextBox 9"/>
          <p:cNvSpPr txBox="1"/>
          <p:nvPr/>
        </p:nvSpPr>
        <p:spPr>
          <a:xfrm>
            <a:off x="3429000" y="5882021"/>
            <a:ext cx="2895600" cy="369332"/>
          </a:xfrm>
          <a:prstGeom prst="rect">
            <a:avLst/>
          </a:prstGeom>
          <a:noFill/>
        </p:spPr>
        <p:txBody>
          <a:bodyPr wrap="square" rtlCol="0">
            <a:spAutoFit/>
          </a:bodyPr>
          <a:lstStyle/>
          <a:p>
            <a:r>
              <a:rPr lang="en-US" dirty="0" smtClean="0">
                <a:hlinkClick r:id="rId9"/>
              </a:rPr>
              <a:t>www.nhtreatment.org</a:t>
            </a:r>
            <a:endParaRPr lang="en-US" dirty="0"/>
          </a:p>
        </p:txBody>
      </p:sp>
      <p:pic>
        <p:nvPicPr>
          <p:cNvPr id="2" name="Picture 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590682" y="5628046"/>
            <a:ext cx="2057400" cy="347472"/>
          </a:xfrm>
          <a:prstGeom prst="rect">
            <a:avLst/>
          </a:prstGeom>
        </p:spPr>
      </p:pic>
      <p:sp>
        <p:nvSpPr>
          <p:cNvPr id="15" name="TextBox 14"/>
          <p:cNvSpPr txBox="1"/>
          <p:nvPr/>
        </p:nvSpPr>
        <p:spPr>
          <a:xfrm>
            <a:off x="3225759" y="1416793"/>
            <a:ext cx="5107229" cy="3970318"/>
          </a:xfrm>
          <a:prstGeom prst="rect">
            <a:avLst/>
          </a:prstGeom>
          <a:noFill/>
        </p:spPr>
        <p:txBody>
          <a:bodyPr wrap="square" rtlCol="0">
            <a:spAutoFit/>
          </a:bodyPr>
          <a:lstStyle/>
          <a:p>
            <a:r>
              <a:rPr lang="en-US" b="1" dirty="0">
                <a:solidFill>
                  <a:prstClr val="black"/>
                </a:solidFill>
              </a:rPr>
              <a:t>Pre-treatment</a:t>
            </a:r>
          </a:p>
          <a:p>
            <a:pPr marL="285750" indent="-285750">
              <a:buFontTx/>
              <a:buChar char="-"/>
            </a:pPr>
            <a:r>
              <a:rPr lang="en-US" dirty="0">
                <a:solidFill>
                  <a:prstClr val="black"/>
                </a:solidFill>
              </a:rPr>
              <a:t>Assessment of </a:t>
            </a:r>
            <a:r>
              <a:rPr lang="en-US" dirty="0" smtClean="0">
                <a:solidFill>
                  <a:prstClr val="black"/>
                </a:solidFill>
              </a:rPr>
              <a:t>disorder</a:t>
            </a:r>
          </a:p>
          <a:p>
            <a:pPr marL="285750" indent="-285750">
              <a:buFontTx/>
              <a:buChar char="-"/>
            </a:pPr>
            <a:r>
              <a:rPr lang="en-US" dirty="0" smtClean="0">
                <a:solidFill>
                  <a:prstClr val="black"/>
                </a:solidFill>
              </a:rPr>
              <a:t>Level of care determination</a:t>
            </a:r>
            <a:endParaRPr lang="en-US" dirty="0">
              <a:solidFill>
                <a:prstClr val="black"/>
              </a:solidFill>
            </a:endParaRPr>
          </a:p>
          <a:p>
            <a:pPr marL="285750" indent="-285750">
              <a:buFontTx/>
              <a:buChar char="-"/>
            </a:pPr>
            <a:r>
              <a:rPr lang="en-US" dirty="0">
                <a:solidFill>
                  <a:prstClr val="black"/>
                </a:solidFill>
              </a:rPr>
              <a:t>Treatment planning</a:t>
            </a:r>
          </a:p>
          <a:p>
            <a:pPr marL="285750" indent="-285750">
              <a:buFontTx/>
              <a:buChar char="-"/>
            </a:pPr>
            <a:endParaRPr lang="en-US" dirty="0">
              <a:solidFill>
                <a:prstClr val="black"/>
              </a:solidFill>
            </a:endParaRPr>
          </a:p>
          <a:p>
            <a:r>
              <a:rPr lang="en-US" b="1" dirty="0">
                <a:solidFill>
                  <a:prstClr val="black"/>
                </a:solidFill>
              </a:rPr>
              <a:t>Treatment</a:t>
            </a:r>
          </a:p>
          <a:p>
            <a:r>
              <a:rPr lang="en-US" dirty="0">
                <a:solidFill>
                  <a:prstClr val="black"/>
                </a:solidFill>
              </a:rPr>
              <a:t>-    </a:t>
            </a:r>
            <a:r>
              <a:rPr lang="en-US" dirty="0" smtClean="0">
                <a:solidFill>
                  <a:prstClr val="black"/>
                </a:solidFill>
              </a:rPr>
              <a:t>Withdrawal management</a:t>
            </a:r>
          </a:p>
          <a:p>
            <a:r>
              <a:rPr lang="en-US" dirty="0" smtClean="0">
                <a:solidFill>
                  <a:prstClr val="black"/>
                </a:solidFill>
              </a:rPr>
              <a:t>-    Outpatient </a:t>
            </a:r>
            <a:r>
              <a:rPr lang="en-US" dirty="0">
                <a:solidFill>
                  <a:prstClr val="black"/>
                </a:solidFill>
              </a:rPr>
              <a:t>counseling</a:t>
            </a:r>
          </a:p>
          <a:p>
            <a:pPr marL="285750" indent="-285750">
              <a:buFontTx/>
              <a:buChar char="-"/>
            </a:pPr>
            <a:r>
              <a:rPr lang="en-US" dirty="0">
                <a:solidFill>
                  <a:prstClr val="black"/>
                </a:solidFill>
              </a:rPr>
              <a:t>Intensive outpatient treatment</a:t>
            </a:r>
          </a:p>
          <a:p>
            <a:pPr marL="285750" indent="-285750">
              <a:buFontTx/>
              <a:buChar char="-"/>
            </a:pPr>
            <a:r>
              <a:rPr lang="en-US" dirty="0">
                <a:solidFill>
                  <a:prstClr val="black"/>
                </a:solidFill>
              </a:rPr>
              <a:t>Medication Assisted Treatment </a:t>
            </a:r>
            <a:r>
              <a:rPr lang="en-US" dirty="0" smtClean="0">
                <a:solidFill>
                  <a:prstClr val="black"/>
                </a:solidFill>
              </a:rPr>
              <a:t>with  buprenorphine</a:t>
            </a:r>
            <a:r>
              <a:rPr lang="en-US" dirty="0">
                <a:solidFill>
                  <a:prstClr val="black"/>
                </a:solidFill>
              </a:rPr>
              <a:t>, methadone, </a:t>
            </a:r>
            <a:r>
              <a:rPr lang="en-US" dirty="0" smtClean="0">
                <a:solidFill>
                  <a:prstClr val="black"/>
                </a:solidFill>
              </a:rPr>
              <a:t>other medications</a:t>
            </a:r>
            <a:endParaRPr lang="en-US" dirty="0">
              <a:solidFill>
                <a:prstClr val="black"/>
              </a:solidFill>
            </a:endParaRPr>
          </a:p>
          <a:p>
            <a:pPr marL="285750" indent="-285750">
              <a:buFontTx/>
              <a:buChar char="-"/>
            </a:pPr>
            <a:r>
              <a:rPr lang="en-US" dirty="0">
                <a:solidFill>
                  <a:prstClr val="black"/>
                </a:solidFill>
              </a:rPr>
              <a:t>Partial hospitalization</a:t>
            </a:r>
          </a:p>
          <a:p>
            <a:pPr marL="285750" indent="-285750">
              <a:buFontTx/>
              <a:buChar char="-"/>
            </a:pPr>
            <a:r>
              <a:rPr lang="en-US" dirty="0">
                <a:solidFill>
                  <a:prstClr val="black"/>
                </a:solidFill>
              </a:rPr>
              <a:t>Residential </a:t>
            </a:r>
            <a:r>
              <a:rPr lang="en-US" dirty="0" smtClean="0">
                <a:solidFill>
                  <a:prstClr val="black"/>
                </a:solidFill>
              </a:rPr>
              <a:t>treatment</a:t>
            </a:r>
          </a:p>
          <a:p>
            <a:pPr marL="285750" indent="-285750">
              <a:buFontTx/>
              <a:buChar char="-"/>
            </a:pPr>
            <a:r>
              <a:rPr lang="en-US" dirty="0">
                <a:solidFill>
                  <a:prstClr val="black"/>
                </a:solidFill>
              </a:rPr>
              <a:t>R</a:t>
            </a:r>
            <a:r>
              <a:rPr lang="en-US" dirty="0" smtClean="0">
                <a:solidFill>
                  <a:prstClr val="black"/>
                </a:solidFill>
              </a:rPr>
              <a:t>ecovery plans</a:t>
            </a:r>
            <a:endParaRPr lang="en-US" dirty="0">
              <a:solidFill>
                <a:prstClr val="black"/>
              </a:solidFill>
            </a:endParaRPr>
          </a:p>
        </p:txBody>
      </p:sp>
    </p:spTree>
    <p:extLst>
      <p:ext uri="{BB962C8B-B14F-4D97-AF65-F5344CB8AC3E}">
        <p14:creationId xmlns:p14="http://schemas.microsoft.com/office/powerpoint/2010/main" val="856310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9"/>
                                        </p:tgtEl>
                                      </p:cBhvr>
                                    </p:animEffect>
                                    <p:set>
                                      <p:cBhvr>
                                        <p:cTn id="13" dur="1" fill="hold">
                                          <p:stCondLst>
                                            <p:cond delay="499"/>
                                          </p:stCondLst>
                                        </p:cTn>
                                        <p:tgtEl>
                                          <p:spTgt spid="9"/>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28"/>
                                        </p:tgtEl>
                                      </p:cBhvr>
                                    </p:animEffect>
                                    <p:set>
                                      <p:cBhvr>
                                        <p:cTn id="16" dur="1" fill="hold">
                                          <p:stCondLst>
                                            <p:cond delay="499"/>
                                          </p:stCondLst>
                                        </p:cTn>
                                        <p:tgtEl>
                                          <p:spTgt spid="28"/>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26"/>
                                        </p:tgtEl>
                                      </p:cBhvr>
                                    </p:animEffect>
                                    <p:set>
                                      <p:cBhvr>
                                        <p:cTn id="19" dur="1" fill="hold">
                                          <p:stCondLst>
                                            <p:cond delay="499"/>
                                          </p:stCondLst>
                                        </p:cTn>
                                        <p:tgtEl>
                                          <p:spTgt spid="26"/>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24"/>
                                        </p:tgtEl>
                                      </p:cBhvr>
                                    </p:animEffect>
                                    <p:set>
                                      <p:cBhvr>
                                        <p:cTn id="22" dur="1" fill="hold">
                                          <p:stCondLst>
                                            <p:cond delay="499"/>
                                          </p:stCondLst>
                                        </p:cTn>
                                        <p:tgtEl>
                                          <p:spTgt spid="24"/>
                                        </p:tgtEl>
                                        <p:attrNameLst>
                                          <p:attrName>style.visibility</p:attrName>
                                        </p:attrNameLst>
                                      </p:cBhvr>
                                      <p:to>
                                        <p:strVal val="hidden"/>
                                      </p:to>
                                    </p:set>
                                  </p:childTnLst>
                                </p:cTn>
                              </p:par>
                              <p:par>
                                <p:cTn id="23" presetID="42" presetClass="path" presetSubtype="0" accel="50000" decel="50000" fill="hold" nodeType="withEffect">
                                  <p:stCondLst>
                                    <p:cond delay="0"/>
                                  </p:stCondLst>
                                  <p:childTnLst>
                                    <p:animMotion origin="layout" path="M -4.72222E-6 -3.7037E-7 L -0.44253 -0.43565 " pathEditMode="relative" rAng="0" ptsTypes="AA">
                                      <p:cBhvr>
                                        <p:cTn id="24" dur="2000" fill="hold"/>
                                        <p:tgtEl>
                                          <p:spTgt spid="3"/>
                                        </p:tgtEl>
                                        <p:attrNameLst>
                                          <p:attrName>ppt_x</p:attrName>
                                          <p:attrName>ppt_y</p:attrName>
                                        </p:attrNameLst>
                                      </p:cBhvr>
                                      <p:rCtr x="-22135" y="-21782"/>
                                    </p:animMotion>
                                  </p:childTnLst>
                                </p:cTn>
                              </p:par>
                              <p:par>
                                <p:cTn id="25" presetID="10"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par>
                                <p:cTn id="28" presetID="10" presetClass="exit" presetSubtype="0" fill="hold" nodeType="withEffect">
                                  <p:stCondLst>
                                    <p:cond delay="0"/>
                                  </p:stCondLst>
                                  <p:childTnLst>
                                    <p:animEffect transition="out" filter="fade">
                                      <p:cBhvr>
                                        <p:cTn id="29" dur="500"/>
                                        <p:tgtEl>
                                          <p:spTgt spid="28"/>
                                        </p:tgtEl>
                                      </p:cBhvr>
                                    </p:animEffect>
                                    <p:set>
                                      <p:cBhvr>
                                        <p:cTn id="30" dur="1" fill="hold">
                                          <p:stCondLst>
                                            <p:cond delay="499"/>
                                          </p:stCondLst>
                                        </p:cTn>
                                        <p:tgtEl>
                                          <p:spTgt spid="2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par>
                                <p:cTn id="36" presetID="10" presetClass="entr" presetSubtype="0" fill="hold" nodeType="with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fade">
                                      <p:cBhvr>
                                        <p:cTn id="3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130" y="105216"/>
            <a:ext cx="6811739" cy="6752783"/>
          </a:xfrm>
          <a:prstGeom prst="rect">
            <a:avLst/>
          </a:prstGeom>
        </p:spPr>
      </p:pic>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64518" y="3428999"/>
            <a:ext cx="2167128" cy="2167128"/>
          </a:xfrm>
          <a:prstGeom prst="rect">
            <a:avLst/>
          </a:prstGeom>
        </p:spPr>
      </p:pic>
      <p:pic>
        <p:nvPicPr>
          <p:cNvPr id="30" name="Picture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48983" y="1271533"/>
            <a:ext cx="2182662" cy="2167128"/>
          </a:xfrm>
          <a:prstGeom prst="rect">
            <a:avLst/>
          </a:prstGeom>
        </p:spPr>
      </p:pic>
      <p:pic>
        <p:nvPicPr>
          <p:cNvPr id="31" name="Picture 3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20581" y="1280211"/>
            <a:ext cx="2170054" cy="2158449"/>
          </a:xfrm>
          <a:prstGeom prst="rect">
            <a:avLst/>
          </a:prstGeom>
        </p:spPr>
      </p:pic>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20581" y="3427912"/>
            <a:ext cx="2159388" cy="2167127"/>
          </a:xfrm>
          <a:prstGeom prst="rect">
            <a:avLst/>
          </a:prstGeom>
        </p:spPr>
      </p:pic>
      <p:pic>
        <p:nvPicPr>
          <p:cNvPr id="15" name="Picture 1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696200" y="6052566"/>
            <a:ext cx="1286069" cy="630174"/>
          </a:xfrm>
          <a:prstGeom prst="rect">
            <a:avLst/>
          </a:prstGeom>
        </p:spPr>
      </p:pic>
      <p:pic>
        <p:nvPicPr>
          <p:cNvPr id="33" name="Picture 3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114384" y="2971385"/>
            <a:ext cx="914816" cy="914816"/>
          </a:xfrm>
          <a:prstGeom prst="rect">
            <a:avLst/>
          </a:prstGeom>
        </p:spPr>
      </p:pic>
      <p:sp>
        <p:nvSpPr>
          <p:cNvPr id="16" name="TextBox 15"/>
          <p:cNvSpPr txBox="1"/>
          <p:nvPr/>
        </p:nvSpPr>
        <p:spPr>
          <a:xfrm>
            <a:off x="2695575" y="1143000"/>
            <a:ext cx="5392980" cy="4801314"/>
          </a:xfrm>
          <a:prstGeom prst="rect">
            <a:avLst/>
          </a:prstGeom>
          <a:noFill/>
        </p:spPr>
        <p:txBody>
          <a:bodyPr wrap="square" rtlCol="0">
            <a:spAutoFit/>
          </a:bodyPr>
          <a:lstStyle/>
          <a:p>
            <a:r>
              <a:rPr lang="en-US" b="1" dirty="0">
                <a:solidFill>
                  <a:prstClr val="black"/>
                </a:solidFill>
              </a:rPr>
              <a:t>Recovery Supports</a:t>
            </a:r>
          </a:p>
          <a:p>
            <a:pPr marL="285750" indent="-285750">
              <a:buFontTx/>
              <a:buChar char="-"/>
            </a:pPr>
            <a:r>
              <a:rPr lang="en-US" dirty="0">
                <a:solidFill>
                  <a:prstClr val="black"/>
                </a:solidFill>
              </a:rPr>
              <a:t>Recovery coaching/mentoring</a:t>
            </a:r>
          </a:p>
          <a:p>
            <a:pPr marL="285750" indent="-285750">
              <a:buFontTx/>
              <a:buChar char="-"/>
            </a:pPr>
            <a:r>
              <a:rPr lang="en-US" dirty="0" smtClean="0">
                <a:solidFill>
                  <a:prstClr val="black"/>
                </a:solidFill>
              </a:rPr>
              <a:t>Peer support </a:t>
            </a:r>
            <a:r>
              <a:rPr lang="en-US" dirty="0">
                <a:solidFill>
                  <a:prstClr val="black"/>
                </a:solidFill>
              </a:rPr>
              <a:t>groups </a:t>
            </a:r>
          </a:p>
          <a:p>
            <a:pPr marL="285750" indent="-285750">
              <a:buFontTx/>
              <a:buChar char="-"/>
            </a:pPr>
            <a:r>
              <a:rPr lang="en-US" dirty="0">
                <a:solidFill>
                  <a:prstClr val="black"/>
                </a:solidFill>
              </a:rPr>
              <a:t>Transitional housing</a:t>
            </a:r>
          </a:p>
          <a:p>
            <a:pPr marL="285750" indent="-285750">
              <a:buFontTx/>
              <a:buChar char="-"/>
            </a:pPr>
            <a:r>
              <a:rPr lang="en-US" dirty="0">
                <a:solidFill>
                  <a:prstClr val="black"/>
                </a:solidFill>
              </a:rPr>
              <a:t>Long-term sober housing</a:t>
            </a:r>
          </a:p>
          <a:p>
            <a:pPr marL="285750" indent="-285750">
              <a:buFontTx/>
              <a:buChar char="-"/>
            </a:pPr>
            <a:r>
              <a:rPr lang="en-US" dirty="0" smtClean="0">
                <a:solidFill>
                  <a:prstClr val="black"/>
                </a:solidFill>
              </a:rPr>
              <a:t>Substance-free activities</a:t>
            </a:r>
          </a:p>
          <a:p>
            <a:pPr marL="285750" lvl="0" indent="-285750">
              <a:buFontTx/>
              <a:buChar char="-"/>
            </a:pPr>
            <a:r>
              <a:rPr lang="en-US" dirty="0">
                <a:solidFill>
                  <a:prstClr val="black"/>
                </a:solidFill>
              </a:rPr>
              <a:t>Recovery-supportive health care, employment, education, and community environments</a:t>
            </a:r>
          </a:p>
          <a:p>
            <a:pPr marL="285750" indent="-285750">
              <a:buFontTx/>
              <a:buChar char="-"/>
            </a:pPr>
            <a:endParaRPr lang="en-US" dirty="0" smtClean="0">
              <a:solidFill>
                <a:prstClr val="black"/>
              </a:solidFill>
            </a:endParaRPr>
          </a:p>
          <a:p>
            <a:endParaRPr lang="en-US" dirty="0" smtClean="0">
              <a:solidFill>
                <a:prstClr val="black"/>
              </a:solidFill>
            </a:endParaRPr>
          </a:p>
          <a:p>
            <a:r>
              <a:rPr lang="en-US" b="1" dirty="0" smtClean="0">
                <a:solidFill>
                  <a:prstClr val="black"/>
                </a:solidFill>
              </a:rPr>
              <a:t>Ancillary </a:t>
            </a:r>
            <a:r>
              <a:rPr lang="en-US" b="1" dirty="0">
                <a:solidFill>
                  <a:prstClr val="black"/>
                </a:solidFill>
              </a:rPr>
              <a:t>Recovery Supports</a:t>
            </a:r>
          </a:p>
          <a:p>
            <a:pPr marL="285750" indent="-285750">
              <a:buFontTx/>
              <a:buChar char="-"/>
            </a:pPr>
            <a:r>
              <a:rPr lang="en-US" dirty="0">
                <a:solidFill>
                  <a:prstClr val="black"/>
                </a:solidFill>
              </a:rPr>
              <a:t>Child care and transportation </a:t>
            </a:r>
          </a:p>
          <a:p>
            <a:pPr marL="285750" indent="-285750">
              <a:buFontTx/>
              <a:buChar char="-"/>
            </a:pPr>
            <a:r>
              <a:rPr lang="en-US" dirty="0">
                <a:solidFill>
                  <a:prstClr val="black"/>
                </a:solidFill>
              </a:rPr>
              <a:t>Job training/employment counseling</a:t>
            </a:r>
          </a:p>
          <a:p>
            <a:pPr marL="285750" indent="-285750">
              <a:buFontTx/>
              <a:buChar char="-"/>
            </a:pPr>
            <a:r>
              <a:rPr lang="en-US" dirty="0">
                <a:solidFill>
                  <a:prstClr val="black"/>
                </a:solidFill>
              </a:rPr>
              <a:t>Personal finance skill building</a:t>
            </a:r>
          </a:p>
          <a:p>
            <a:pPr marL="285750" indent="-285750">
              <a:buFontTx/>
              <a:buChar char="-"/>
            </a:pPr>
            <a:r>
              <a:rPr lang="en-US" dirty="0">
                <a:solidFill>
                  <a:prstClr val="black"/>
                </a:solidFill>
              </a:rPr>
              <a:t>Relationship skill building</a:t>
            </a:r>
          </a:p>
          <a:p>
            <a:pPr marL="285750" indent="-285750">
              <a:buFontTx/>
              <a:buChar char="-"/>
            </a:pPr>
            <a:r>
              <a:rPr lang="en-US" dirty="0">
                <a:solidFill>
                  <a:prstClr val="black"/>
                </a:solidFill>
              </a:rPr>
              <a:t>Stable housing &amp; employment</a:t>
            </a:r>
          </a:p>
          <a:p>
            <a:pPr marL="285750" indent="-285750">
              <a:buFontTx/>
              <a:buChar char="-"/>
            </a:pPr>
            <a:r>
              <a:rPr lang="en-US" dirty="0">
                <a:solidFill>
                  <a:prstClr val="black"/>
                </a:solidFill>
              </a:rPr>
              <a:t>Volunteer </a:t>
            </a:r>
            <a:r>
              <a:rPr lang="en-US" dirty="0" smtClean="0">
                <a:solidFill>
                  <a:prstClr val="black"/>
                </a:solidFill>
              </a:rPr>
              <a:t>opportunities/giving back</a:t>
            </a:r>
          </a:p>
        </p:txBody>
      </p:sp>
    </p:spTree>
    <p:extLst>
      <p:ext uri="{BB962C8B-B14F-4D97-AF65-F5344CB8AC3E}">
        <p14:creationId xmlns:p14="http://schemas.microsoft.com/office/powerpoint/2010/main" val="346638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29"/>
                                        </p:tgtEl>
                                      </p:cBhvr>
                                    </p:animEffect>
                                    <p:set>
                                      <p:cBhvr>
                                        <p:cTn id="16" dur="1" fill="hold">
                                          <p:stCondLst>
                                            <p:cond delay="499"/>
                                          </p:stCondLst>
                                        </p:cTn>
                                        <p:tgtEl>
                                          <p:spTgt spid="29"/>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30"/>
                                        </p:tgtEl>
                                      </p:cBhvr>
                                    </p:animEffect>
                                    <p:set>
                                      <p:cBhvr>
                                        <p:cTn id="19" dur="1" fill="hold">
                                          <p:stCondLst>
                                            <p:cond delay="499"/>
                                          </p:stCondLst>
                                        </p:cTn>
                                        <p:tgtEl>
                                          <p:spTgt spid="30"/>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31"/>
                                        </p:tgtEl>
                                      </p:cBhvr>
                                    </p:animEffect>
                                    <p:set>
                                      <p:cBhvr>
                                        <p:cTn id="22" dur="1" fill="hold">
                                          <p:stCondLst>
                                            <p:cond delay="499"/>
                                          </p:stCondLst>
                                        </p:cTn>
                                        <p:tgtEl>
                                          <p:spTgt spid="31"/>
                                        </p:tgtEl>
                                        <p:attrNameLst>
                                          <p:attrName>style.visibility</p:attrName>
                                        </p:attrNameLst>
                                      </p:cBhvr>
                                      <p:to>
                                        <p:strVal val="hidden"/>
                                      </p:to>
                                    </p:set>
                                  </p:childTnLst>
                                </p:cTn>
                              </p:par>
                              <p:par>
                                <p:cTn id="23" presetID="42" presetClass="path" presetSubtype="0" accel="50000" decel="50000" fill="hold" nodeType="withEffect">
                                  <p:stCondLst>
                                    <p:cond delay="0"/>
                                  </p:stCondLst>
                                  <p:childTnLst>
                                    <p:animMotion origin="layout" path="M -2.5E-6 1.11111E-6 L -0.23281 -0.37986 " pathEditMode="relative" rAng="0" ptsTypes="AA">
                                      <p:cBhvr>
                                        <p:cTn id="24" dur="2000" fill="hold"/>
                                        <p:tgtEl>
                                          <p:spTgt spid="5"/>
                                        </p:tgtEl>
                                        <p:attrNameLst>
                                          <p:attrName>ppt_x</p:attrName>
                                          <p:attrName>ppt_y</p:attrName>
                                        </p:attrNameLst>
                                      </p:cBhvr>
                                      <p:rCtr x="-11649" y="-19005"/>
                                    </p:animMotion>
                                  </p:childTnLst>
                                </p:cTn>
                              </p:par>
                              <p:par>
                                <p:cTn id="25" presetID="10"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par>
                                <p:cTn id="28" presetID="10" presetClass="exit" presetSubtype="0" fill="hold" nodeType="withEffect">
                                  <p:stCondLst>
                                    <p:cond delay="0"/>
                                  </p:stCondLst>
                                  <p:childTnLst>
                                    <p:animEffect transition="out" filter="fade">
                                      <p:cBhvr>
                                        <p:cTn id="29" dur="500"/>
                                        <p:tgtEl>
                                          <p:spTgt spid="33"/>
                                        </p:tgtEl>
                                      </p:cBhvr>
                                    </p:animEffect>
                                    <p:set>
                                      <p:cBhvr>
                                        <p:cTn id="30" dur="1" fill="hold">
                                          <p:stCondLst>
                                            <p:cond delay="499"/>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6130" y="105216"/>
            <a:ext cx="6811739" cy="6752783"/>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64518" y="3428999"/>
            <a:ext cx="2167128" cy="2167128"/>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48983" y="1271533"/>
            <a:ext cx="2182662" cy="2167128"/>
          </a:xfrm>
          <a:prstGeom prst="rect">
            <a:avLst/>
          </a:prstGeom>
        </p:spPr>
      </p:pic>
      <p:pic>
        <p:nvPicPr>
          <p:cNvPr id="15" name="Picture 1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20581" y="1280211"/>
            <a:ext cx="2170054" cy="2158449"/>
          </a:xfrm>
          <a:prstGeom prst="rect">
            <a:avLst/>
          </a:prstGeom>
        </p:spPr>
      </p:pic>
      <p:pic>
        <p:nvPicPr>
          <p:cNvPr id="16" name="Picture 1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420581" y="3427912"/>
            <a:ext cx="2159388" cy="2167127"/>
          </a:xfrm>
          <a:prstGeom prst="rect">
            <a:avLst/>
          </a:prstGeom>
        </p:spPr>
      </p:pic>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778745" y="1907028"/>
            <a:ext cx="5662709" cy="3051265"/>
          </a:xfrm>
          <a:prstGeom prst="rect">
            <a:avLst/>
          </a:prstGeom>
        </p:spPr>
      </p:pic>
      <p:pic>
        <p:nvPicPr>
          <p:cNvPr id="4" name="Picture 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057400" y="990681"/>
            <a:ext cx="4958204" cy="4952919"/>
          </a:xfrm>
          <a:prstGeom prst="rect">
            <a:avLst/>
          </a:prstGeom>
        </p:spPr>
      </p:pic>
      <p:pic>
        <p:nvPicPr>
          <p:cNvPr id="12" name="Picture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114384" y="2971385"/>
            <a:ext cx="914816" cy="914816"/>
          </a:xfrm>
          <a:prstGeom prst="rect">
            <a:avLst/>
          </a:prstGeom>
        </p:spPr>
      </p:pic>
    </p:spTree>
    <p:extLst>
      <p:ext uri="{BB962C8B-B14F-4D97-AF65-F5344CB8AC3E}">
        <p14:creationId xmlns:p14="http://schemas.microsoft.com/office/powerpoint/2010/main" val="316403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33018</TotalTime>
  <Words>803</Words>
  <Application>Microsoft Office PowerPoint</Application>
  <PresentationFormat>On-screen Show (4:3)</PresentationFormat>
  <Paragraphs>314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John Snow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JSI</dc:creator>
  <cp:lastModifiedBy>dlove</cp:lastModifiedBy>
  <cp:revision>218</cp:revision>
  <cp:lastPrinted>2015-01-05T14:43:24Z</cp:lastPrinted>
  <dcterms:created xsi:type="dcterms:W3CDTF">2014-12-23T22:11:40Z</dcterms:created>
  <dcterms:modified xsi:type="dcterms:W3CDTF">2015-02-26T15:23:41Z</dcterms:modified>
</cp:coreProperties>
</file>